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85549" y="7980780"/>
            <a:ext cx="3880634" cy="3334920"/>
            <a:chOff x="0" y="0"/>
            <a:chExt cx="812800" cy="698500"/>
          </a:xfrm>
        </p:grpSpPr>
        <p:sp>
          <p:nvSpPr>
            <p:cNvPr name="Freeform 3" id="3"/>
            <p:cNvSpPr/>
            <p:nvPr/>
          </p:nvSpPr>
          <p:spPr>
            <a:xfrm flipH="false" flipV="false" rot="0">
              <a:off x="4214" y="0"/>
              <a:ext cx="804372" cy="698500"/>
            </a:xfrm>
            <a:custGeom>
              <a:avLst/>
              <a:gdLst/>
              <a:ahLst/>
              <a:cxnLst/>
              <a:rect r="r" b="b" t="t" l="l"/>
              <a:pathLst>
                <a:path h="698500" w="804372">
                  <a:moveTo>
                    <a:pt x="797550" y="368218"/>
                  </a:moveTo>
                  <a:lnTo>
                    <a:pt x="616422" y="679532"/>
                  </a:lnTo>
                  <a:cubicBezTo>
                    <a:pt x="609589" y="691275"/>
                    <a:pt x="597028" y="698500"/>
                    <a:pt x="583441" y="698500"/>
                  </a:cubicBezTo>
                  <a:lnTo>
                    <a:pt x="220931" y="698500"/>
                  </a:lnTo>
                  <a:cubicBezTo>
                    <a:pt x="207344" y="698500"/>
                    <a:pt x="194783" y="691275"/>
                    <a:pt x="187950" y="679532"/>
                  </a:cubicBezTo>
                  <a:lnTo>
                    <a:pt x="6822" y="368218"/>
                  </a:lnTo>
                  <a:cubicBezTo>
                    <a:pt x="0" y="356493"/>
                    <a:pt x="0" y="342007"/>
                    <a:pt x="6822" y="330282"/>
                  </a:cubicBezTo>
                  <a:lnTo>
                    <a:pt x="187950" y="18968"/>
                  </a:lnTo>
                  <a:cubicBezTo>
                    <a:pt x="194783" y="7225"/>
                    <a:pt x="207344" y="0"/>
                    <a:pt x="220931" y="0"/>
                  </a:cubicBezTo>
                  <a:lnTo>
                    <a:pt x="583441" y="0"/>
                  </a:lnTo>
                  <a:cubicBezTo>
                    <a:pt x="597028" y="0"/>
                    <a:pt x="609589" y="7225"/>
                    <a:pt x="616422" y="18968"/>
                  </a:cubicBezTo>
                  <a:lnTo>
                    <a:pt x="797550" y="330282"/>
                  </a:lnTo>
                  <a:cubicBezTo>
                    <a:pt x="804372" y="342007"/>
                    <a:pt x="804372" y="356493"/>
                    <a:pt x="797550" y="368218"/>
                  </a:cubicBezTo>
                  <a:close/>
                </a:path>
              </a:pathLst>
            </a:custGeom>
            <a:solidFill>
              <a:srgbClr val="00ADEF"/>
            </a:solidFill>
          </p:spPr>
        </p:sp>
        <p:sp>
          <p:nvSpPr>
            <p:cNvPr name="TextBox 4" id="4"/>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AutoShape 5" id="5"/>
          <p:cNvSpPr/>
          <p:nvPr/>
        </p:nvSpPr>
        <p:spPr>
          <a:xfrm rot="-5400000">
            <a:off x="-1672563" y="6817397"/>
            <a:ext cx="4576012" cy="0"/>
          </a:xfrm>
          <a:prstGeom prst="line">
            <a:avLst/>
          </a:prstGeom>
          <a:ln cap="rnd" w="95250">
            <a:solidFill>
              <a:srgbClr val="00ADEF"/>
            </a:solidFill>
            <a:prstDash val="solid"/>
            <a:headEnd type="none" len="sm" w="sm"/>
            <a:tailEnd type="none" len="sm" w="sm"/>
          </a:ln>
        </p:spPr>
      </p:sp>
      <p:sp>
        <p:nvSpPr>
          <p:cNvPr name="AutoShape 6" id="6"/>
          <p:cNvSpPr/>
          <p:nvPr/>
        </p:nvSpPr>
        <p:spPr>
          <a:xfrm rot="-5400000">
            <a:off x="-1672563" y="3374353"/>
            <a:ext cx="4576012" cy="0"/>
          </a:xfrm>
          <a:prstGeom prst="line">
            <a:avLst/>
          </a:prstGeom>
          <a:ln cap="rnd" w="95250">
            <a:solidFill>
              <a:srgbClr val="000B5D"/>
            </a:solidFill>
            <a:prstDash val="solid"/>
            <a:headEnd type="none" len="sm" w="sm"/>
            <a:tailEnd type="none" len="sm" w="sm"/>
          </a:ln>
        </p:spPr>
      </p:sp>
      <p:grpSp>
        <p:nvGrpSpPr>
          <p:cNvPr name="Group 7" id="7"/>
          <p:cNvGrpSpPr/>
          <p:nvPr/>
        </p:nvGrpSpPr>
        <p:grpSpPr>
          <a:xfrm rot="0">
            <a:off x="13266184" y="412629"/>
            <a:ext cx="5944395" cy="2533943"/>
            <a:chOff x="0" y="0"/>
            <a:chExt cx="1638616" cy="698500"/>
          </a:xfrm>
        </p:grpSpPr>
        <p:sp>
          <p:nvSpPr>
            <p:cNvPr name="Freeform 8" id="8"/>
            <p:cNvSpPr/>
            <p:nvPr/>
          </p:nvSpPr>
          <p:spPr>
            <a:xfrm flipH="false" flipV="false" rot="0">
              <a:off x="2751" y="0"/>
              <a:ext cx="1633114" cy="698500"/>
            </a:xfrm>
            <a:custGeom>
              <a:avLst/>
              <a:gdLst/>
              <a:ahLst/>
              <a:cxnLst/>
              <a:rect r="r" b="b" t="t" l="l"/>
              <a:pathLst>
                <a:path h="698500" w="1633114">
                  <a:moveTo>
                    <a:pt x="1628660" y="361633"/>
                  </a:moveTo>
                  <a:lnTo>
                    <a:pt x="1439870" y="686117"/>
                  </a:lnTo>
                  <a:cubicBezTo>
                    <a:pt x="1435409" y="693784"/>
                    <a:pt x="1427208" y="698500"/>
                    <a:pt x="1418339" y="698500"/>
                  </a:cubicBezTo>
                  <a:lnTo>
                    <a:pt x="214775" y="698500"/>
                  </a:lnTo>
                  <a:cubicBezTo>
                    <a:pt x="205906" y="698500"/>
                    <a:pt x="197705" y="693784"/>
                    <a:pt x="193244" y="686117"/>
                  </a:cubicBezTo>
                  <a:lnTo>
                    <a:pt x="4454" y="361633"/>
                  </a:lnTo>
                  <a:cubicBezTo>
                    <a:pt x="0" y="353978"/>
                    <a:pt x="0" y="344522"/>
                    <a:pt x="4454" y="336867"/>
                  </a:cubicBezTo>
                  <a:lnTo>
                    <a:pt x="193244" y="12383"/>
                  </a:lnTo>
                  <a:cubicBezTo>
                    <a:pt x="197705" y="4716"/>
                    <a:pt x="205906" y="0"/>
                    <a:pt x="214775" y="0"/>
                  </a:cubicBezTo>
                  <a:lnTo>
                    <a:pt x="1418339" y="0"/>
                  </a:lnTo>
                  <a:cubicBezTo>
                    <a:pt x="1427208" y="0"/>
                    <a:pt x="1435409" y="4716"/>
                    <a:pt x="1439870" y="12383"/>
                  </a:cubicBezTo>
                  <a:lnTo>
                    <a:pt x="1628660" y="336867"/>
                  </a:lnTo>
                  <a:cubicBezTo>
                    <a:pt x="1633114" y="344522"/>
                    <a:pt x="1633114" y="353978"/>
                    <a:pt x="1628660" y="361633"/>
                  </a:cubicBezTo>
                  <a:close/>
                </a:path>
              </a:pathLst>
            </a:custGeom>
            <a:solidFill>
              <a:srgbClr val="00ADEF"/>
            </a:solidFill>
          </p:spPr>
        </p:sp>
        <p:sp>
          <p:nvSpPr>
            <p:cNvPr name="TextBox 9" id="9"/>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0">
            <a:off x="10150791" y="1004710"/>
            <a:ext cx="10689850" cy="9186590"/>
            <a:chOff x="0" y="0"/>
            <a:chExt cx="812800" cy="698500"/>
          </a:xfrm>
        </p:grpSpPr>
        <p:sp>
          <p:nvSpPr>
            <p:cNvPr name="Freeform 11" id="11"/>
            <p:cNvSpPr/>
            <p:nvPr/>
          </p:nvSpPr>
          <p:spPr>
            <a:xfrm flipH="false" flipV="false" rot="0">
              <a:off x="1530" y="0"/>
              <a:ext cx="809740" cy="698500"/>
            </a:xfrm>
            <a:custGeom>
              <a:avLst/>
              <a:gdLst/>
              <a:ahLst/>
              <a:cxnLst/>
              <a:rect r="r" b="b" t="t" l="l"/>
              <a:pathLst>
                <a:path h="698500" w="809740">
                  <a:moveTo>
                    <a:pt x="807264" y="356136"/>
                  </a:moveTo>
                  <a:lnTo>
                    <a:pt x="612076" y="691614"/>
                  </a:lnTo>
                  <a:cubicBezTo>
                    <a:pt x="609596" y="695877"/>
                    <a:pt x="605036" y="698500"/>
                    <a:pt x="600103" y="698500"/>
                  </a:cubicBezTo>
                  <a:lnTo>
                    <a:pt x="209637" y="698500"/>
                  </a:lnTo>
                  <a:cubicBezTo>
                    <a:pt x="204704" y="698500"/>
                    <a:pt x="200144" y="695877"/>
                    <a:pt x="197664" y="691614"/>
                  </a:cubicBezTo>
                  <a:lnTo>
                    <a:pt x="2476" y="356136"/>
                  </a:lnTo>
                  <a:cubicBezTo>
                    <a:pt x="0" y="351879"/>
                    <a:pt x="0" y="346621"/>
                    <a:pt x="2476" y="342364"/>
                  </a:cubicBezTo>
                  <a:lnTo>
                    <a:pt x="197664" y="6886"/>
                  </a:lnTo>
                  <a:cubicBezTo>
                    <a:pt x="200144" y="2623"/>
                    <a:pt x="204704" y="0"/>
                    <a:pt x="209637" y="0"/>
                  </a:cubicBezTo>
                  <a:lnTo>
                    <a:pt x="600103" y="0"/>
                  </a:lnTo>
                  <a:cubicBezTo>
                    <a:pt x="605036" y="0"/>
                    <a:pt x="609596" y="2623"/>
                    <a:pt x="612076" y="6886"/>
                  </a:cubicBezTo>
                  <a:lnTo>
                    <a:pt x="807264" y="342364"/>
                  </a:lnTo>
                  <a:cubicBezTo>
                    <a:pt x="809740" y="346621"/>
                    <a:pt x="809740" y="351879"/>
                    <a:pt x="807264" y="356136"/>
                  </a:cubicBezTo>
                  <a:close/>
                </a:path>
              </a:pathLst>
            </a:custGeom>
            <a:solidFill>
              <a:srgbClr val="000B5D"/>
            </a:solidFill>
          </p:spPr>
        </p:sp>
        <p:sp>
          <p:nvSpPr>
            <p:cNvPr name="TextBox 12" id="1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3" id="13"/>
          <p:cNvGrpSpPr>
            <a:grpSpLocks noChangeAspect="true"/>
          </p:cNvGrpSpPr>
          <p:nvPr/>
        </p:nvGrpSpPr>
        <p:grpSpPr>
          <a:xfrm rot="0">
            <a:off x="10761334" y="1028700"/>
            <a:ext cx="10673491" cy="9242762"/>
            <a:chOff x="0" y="0"/>
            <a:chExt cx="4282440" cy="3708400"/>
          </a:xfrm>
        </p:grpSpPr>
        <p:sp>
          <p:nvSpPr>
            <p:cNvPr name="Freeform 14" id="14"/>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blipFill>
              <a:blip r:embed="rId2"/>
              <a:stretch>
                <a:fillRect l="0" t="0" r="-53997" b="-3092"/>
              </a:stretch>
            </a:blipFill>
          </p:spPr>
        </p:sp>
      </p:grpSp>
      <p:grpSp>
        <p:nvGrpSpPr>
          <p:cNvPr name="Group 15" id="15"/>
          <p:cNvGrpSpPr/>
          <p:nvPr/>
        </p:nvGrpSpPr>
        <p:grpSpPr>
          <a:xfrm rot="0">
            <a:off x="11235971" y="8781757"/>
            <a:ext cx="2948589" cy="2533943"/>
            <a:chOff x="0" y="0"/>
            <a:chExt cx="812800" cy="698500"/>
          </a:xfrm>
        </p:grpSpPr>
        <p:sp>
          <p:nvSpPr>
            <p:cNvPr name="Freeform 16" id="16"/>
            <p:cNvSpPr/>
            <p:nvPr/>
          </p:nvSpPr>
          <p:spPr>
            <a:xfrm flipH="false" flipV="false" rot="0">
              <a:off x="5546" y="0"/>
              <a:ext cx="801708" cy="698500"/>
            </a:xfrm>
            <a:custGeom>
              <a:avLst/>
              <a:gdLst/>
              <a:ahLst/>
              <a:cxnLst/>
              <a:rect r="r" b="b" t="t" l="l"/>
              <a:pathLst>
                <a:path h="698500" w="801708">
                  <a:moveTo>
                    <a:pt x="792729" y="374214"/>
                  </a:moveTo>
                  <a:lnTo>
                    <a:pt x="618579" y="673536"/>
                  </a:lnTo>
                  <a:cubicBezTo>
                    <a:pt x="609586" y="688992"/>
                    <a:pt x="593053" y="698500"/>
                    <a:pt x="575172" y="698500"/>
                  </a:cubicBezTo>
                  <a:lnTo>
                    <a:pt x="226536" y="698500"/>
                  </a:lnTo>
                  <a:cubicBezTo>
                    <a:pt x="208655" y="698500"/>
                    <a:pt x="192122" y="688992"/>
                    <a:pt x="183129" y="673536"/>
                  </a:cubicBezTo>
                  <a:lnTo>
                    <a:pt x="8979" y="374214"/>
                  </a:lnTo>
                  <a:cubicBezTo>
                    <a:pt x="0" y="358782"/>
                    <a:pt x="0" y="339718"/>
                    <a:pt x="8979" y="324286"/>
                  </a:cubicBezTo>
                  <a:lnTo>
                    <a:pt x="183129" y="24964"/>
                  </a:lnTo>
                  <a:cubicBezTo>
                    <a:pt x="192122" y="9508"/>
                    <a:pt x="208655" y="0"/>
                    <a:pt x="226536" y="0"/>
                  </a:cubicBezTo>
                  <a:lnTo>
                    <a:pt x="575172" y="0"/>
                  </a:lnTo>
                  <a:cubicBezTo>
                    <a:pt x="593053" y="0"/>
                    <a:pt x="609586" y="9508"/>
                    <a:pt x="618579" y="24964"/>
                  </a:cubicBezTo>
                  <a:lnTo>
                    <a:pt x="792729" y="324286"/>
                  </a:lnTo>
                  <a:cubicBezTo>
                    <a:pt x="801708" y="339718"/>
                    <a:pt x="801708" y="358782"/>
                    <a:pt x="792729" y="374214"/>
                  </a:cubicBezTo>
                  <a:close/>
                </a:path>
              </a:pathLst>
            </a:custGeom>
            <a:solidFill>
              <a:srgbClr val="000B5D"/>
            </a:solidFill>
          </p:spPr>
        </p:sp>
        <p:sp>
          <p:nvSpPr>
            <p:cNvPr name="TextBox 17" id="17"/>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Freeform 18" id="18"/>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sp>
        <p:nvSpPr>
          <p:cNvPr name="TextBox 19" id="19"/>
          <p:cNvSpPr txBox="true"/>
          <p:nvPr/>
        </p:nvSpPr>
        <p:spPr>
          <a:xfrm rot="0">
            <a:off x="1028700" y="3363199"/>
            <a:ext cx="8551327" cy="2513360"/>
          </a:xfrm>
          <a:prstGeom prst="rect">
            <a:avLst/>
          </a:prstGeom>
        </p:spPr>
        <p:txBody>
          <a:bodyPr anchor="t" rtlCol="false" tIns="0" lIns="0" bIns="0" rIns="0">
            <a:spAutoFit/>
          </a:bodyPr>
          <a:lstStyle/>
          <a:p>
            <a:pPr>
              <a:lnSpc>
                <a:spcPts val="9326"/>
              </a:lnSpc>
            </a:pPr>
            <a:r>
              <a:rPr lang="en-US" sz="9326">
                <a:solidFill>
                  <a:srgbClr val="000B5D"/>
                </a:solidFill>
                <a:latin typeface="Poppins Semi-Bold"/>
              </a:rPr>
              <a:t>FINAL PRESENTAION</a:t>
            </a:r>
          </a:p>
        </p:txBody>
      </p:sp>
      <p:sp>
        <p:nvSpPr>
          <p:cNvPr name="TextBox 20" id="20"/>
          <p:cNvSpPr txBox="true"/>
          <p:nvPr/>
        </p:nvSpPr>
        <p:spPr>
          <a:xfrm rot="0">
            <a:off x="1481099" y="6722147"/>
            <a:ext cx="6107384" cy="1850466"/>
          </a:xfrm>
          <a:prstGeom prst="rect">
            <a:avLst/>
          </a:prstGeom>
        </p:spPr>
        <p:txBody>
          <a:bodyPr anchor="t" rtlCol="false" tIns="0" lIns="0" bIns="0" rIns="0">
            <a:spAutoFit/>
          </a:bodyPr>
          <a:lstStyle/>
          <a:p>
            <a:pPr>
              <a:lnSpc>
                <a:spcPts val="7267"/>
              </a:lnSpc>
            </a:pPr>
            <a:r>
              <a:rPr lang="en-US" sz="5191">
                <a:solidFill>
                  <a:srgbClr val="000B5D"/>
                </a:solidFill>
                <a:latin typeface="Poppins"/>
              </a:rPr>
              <a:t>MACHINE BIAS IN DIABETES DATASET  </a:t>
            </a:r>
          </a:p>
        </p:txBody>
      </p:sp>
      <p:sp>
        <p:nvSpPr>
          <p:cNvPr name="TextBox 21" id="21"/>
          <p:cNvSpPr txBox="true"/>
          <p:nvPr/>
        </p:nvSpPr>
        <p:spPr>
          <a:xfrm rot="0">
            <a:off x="1028700" y="8911590"/>
            <a:ext cx="6352024" cy="346710"/>
          </a:xfrm>
          <a:prstGeom prst="rect">
            <a:avLst/>
          </a:prstGeom>
        </p:spPr>
        <p:txBody>
          <a:bodyPr anchor="t" rtlCol="false" tIns="0" lIns="0" bIns="0" rIns="0">
            <a:spAutoFit/>
          </a:bodyPr>
          <a:lstStyle/>
          <a:p>
            <a:pPr>
              <a:lnSpc>
                <a:spcPts val="2400"/>
              </a:lnSpc>
              <a:spcBef>
                <a:spcPct val="0"/>
              </a:spcBef>
            </a:pPr>
            <a:r>
              <a:rPr lang="en-US" sz="2400">
                <a:solidFill>
                  <a:srgbClr val="000B5D"/>
                </a:solidFill>
                <a:latin typeface="Poppins Bold"/>
              </a:rPr>
              <a:t>SOFTWARE DEVELOPMENT FOR DSAI,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36187" y="1321071"/>
            <a:ext cx="12152200" cy="105232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47815" t="0" r="0" b="0"/>
              </a:stretch>
            </a:blipFill>
          </p:spPr>
        </p:sp>
      </p:grpSp>
      <p:grpSp>
        <p:nvGrpSpPr>
          <p:cNvPr name="Group 4" id="4"/>
          <p:cNvGrpSpPr/>
          <p:nvPr/>
        </p:nvGrpSpPr>
        <p:grpSpPr>
          <a:xfrm rot="0">
            <a:off x="11041619" y="9258300"/>
            <a:ext cx="2049570" cy="2602202"/>
            <a:chOff x="0" y="0"/>
            <a:chExt cx="698500" cy="886839"/>
          </a:xfrm>
        </p:grpSpPr>
        <p:sp>
          <p:nvSpPr>
            <p:cNvPr name="Freeform 5" id="5"/>
            <p:cNvSpPr/>
            <p:nvPr/>
          </p:nvSpPr>
          <p:spPr>
            <a:xfrm flipH="false" flipV="false" rot="0">
              <a:off x="0" y="6857"/>
              <a:ext cx="698500" cy="873125"/>
            </a:xfrm>
            <a:custGeom>
              <a:avLst/>
              <a:gdLst/>
              <a:ahLst/>
              <a:cxnLst/>
              <a:rect r="r" b="b" t="t" l="l"/>
              <a:pathLst>
                <a:path h="873125" w="698500">
                  <a:moveTo>
                    <a:pt x="380114" y="11100"/>
                  </a:moveTo>
                  <a:lnTo>
                    <a:pt x="667636" y="178386"/>
                  </a:lnTo>
                  <a:cubicBezTo>
                    <a:pt x="686745" y="189504"/>
                    <a:pt x="698500" y="209943"/>
                    <a:pt x="698500" y="232051"/>
                  </a:cubicBezTo>
                  <a:lnTo>
                    <a:pt x="698500" y="641074"/>
                  </a:lnTo>
                  <a:cubicBezTo>
                    <a:pt x="698500" y="663181"/>
                    <a:pt x="686745" y="683621"/>
                    <a:pt x="667636" y="694739"/>
                  </a:cubicBezTo>
                  <a:lnTo>
                    <a:pt x="380114" y="862024"/>
                  </a:lnTo>
                  <a:cubicBezTo>
                    <a:pt x="361035" y="873125"/>
                    <a:pt x="337465" y="873125"/>
                    <a:pt x="318386" y="862024"/>
                  </a:cubicBezTo>
                  <a:lnTo>
                    <a:pt x="30864" y="694739"/>
                  </a:lnTo>
                  <a:cubicBezTo>
                    <a:pt x="11755" y="683621"/>
                    <a:pt x="0" y="663181"/>
                    <a:pt x="0" y="641074"/>
                  </a:cubicBezTo>
                  <a:lnTo>
                    <a:pt x="0" y="232051"/>
                  </a:lnTo>
                  <a:cubicBezTo>
                    <a:pt x="0" y="209943"/>
                    <a:pt x="11755" y="189504"/>
                    <a:pt x="30864" y="178386"/>
                  </a:cubicBezTo>
                  <a:lnTo>
                    <a:pt x="318386" y="11100"/>
                  </a:lnTo>
                  <a:cubicBezTo>
                    <a:pt x="337465" y="0"/>
                    <a:pt x="361035" y="0"/>
                    <a:pt x="380114" y="11100"/>
                  </a:cubicBezTo>
                  <a:close/>
                </a:path>
              </a:pathLst>
            </a:custGeom>
            <a:solidFill>
              <a:srgbClr val="00ADEF"/>
            </a:solidFill>
          </p:spPr>
        </p:sp>
        <p:sp>
          <p:nvSpPr>
            <p:cNvPr name="TextBox 6" id="6"/>
            <p:cNvSpPr txBox="true"/>
            <p:nvPr/>
          </p:nvSpPr>
          <p:spPr>
            <a:xfrm>
              <a:off x="0" y="158750"/>
              <a:ext cx="698500" cy="588389"/>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5400000">
            <a:off x="16487382" y="-1143916"/>
            <a:ext cx="1028700" cy="4345233"/>
            <a:chOff x="0" y="0"/>
            <a:chExt cx="698500" cy="2950467"/>
          </a:xfrm>
        </p:grpSpPr>
        <p:sp>
          <p:nvSpPr>
            <p:cNvPr name="Freeform 8" id="8"/>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9" id="9"/>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5400000">
            <a:off x="15999637" y="-1117311"/>
            <a:ext cx="1028700" cy="5320722"/>
            <a:chOff x="0" y="0"/>
            <a:chExt cx="698500" cy="3612836"/>
          </a:xfrm>
        </p:grpSpPr>
        <p:sp>
          <p:nvSpPr>
            <p:cNvPr name="Freeform 11" id="11"/>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12" id="12"/>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1916723" y="8311194"/>
            <a:ext cx="2348933" cy="3614160"/>
            <a:chOff x="0" y="0"/>
            <a:chExt cx="698500" cy="1074739"/>
          </a:xfrm>
        </p:grpSpPr>
        <p:sp>
          <p:nvSpPr>
            <p:cNvPr name="Freeform 14" id="14"/>
            <p:cNvSpPr/>
            <p:nvPr/>
          </p:nvSpPr>
          <p:spPr>
            <a:xfrm flipH="false" flipV="false" rot="0">
              <a:off x="0" y="5983"/>
              <a:ext cx="698500" cy="1062774"/>
            </a:xfrm>
            <a:custGeom>
              <a:avLst/>
              <a:gdLst/>
              <a:ahLst/>
              <a:cxnLst/>
              <a:rect r="r" b="b" t="t" l="l"/>
              <a:pathLst>
                <a:path h="1062774" w="698500">
                  <a:moveTo>
                    <a:pt x="376180" y="9686"/>
                  </a:moveTo>
                  <a:lnTo>
                    <a:pt x="671570" y="181548"/>
                  </a:lnTo>
                  <a:cubicBezTo>
                    <a:pt x="688243" y="191249"/>
                    <a:pt x="698500" y="209084"/>
                    <a:pt x="698500" y="228374"/>
                  </a:cubicBezTo>
                  <a:lnTo>
                    <a:pt x="698500" y="834400"/>
                  </a:lnTo>
                  <a:cubicBezTo>
                    <a:pt x="698500" y="853689"/>
                    <a:pt x="688243" y="871524"/>
                    <a:pt x="671570" y="881225"/>
                  </a:cubicBezTo>
                  <a:lnTo>
                    <a:pt x="376180" y="1053088"/>
                  </a:lnTo>
                  <a:cubicBezTo>
                    <a:pt x="359533" y="1062774"/>
                    <a:pt x="338967" y="1062774"/>
                    <a:pt x="322320" y="1053088"/>
                  </a:cubicBezTo>
                  <a:lnTo>
                    <a:pt x="26930" y="881225"/>
                  </a:lnTo>
                  <a:cubicBezTo>
                    <a:pt x="10257" y="871524"/>
                    <a:pt x="0" y="853689"/>
                    <a:pt x="0" y="834400"/>
                  </a:cubicBezTo>
                  <a:lnTo>
                    <a:pt x="0" y="228374"/>
                  </a:lnTo>
                  <a:cubicBezTo>
                    <a:pt x="0" y="209084"/>
                    <a:pt x="10257" y="191249"/>
                    <a:pt x="26930" y="181548"/>
                  </a:cubicBezTo>
                  <a:lnTo>
                    <a:pt x="322320" y="9686"/>
                  </a:lnTo>
                  <a:cubicBezTo>
                    <a:pt x="338967" y="0"/>
                    <a:pt x="359533" y="0"/>
                    <a:pt x="376180" y="9686"/>
                  </a:cubicBezTo>
                  <a:close/>
                </a:path>
              </a:pathLst>
            </a:custGeom>
            <a:solidFill>
              <a:srgbClr val="000B5D"/>
            </a:solidFill>
          </p:spPr>
        </p:sp>
        <p:sp>
          <p:nvSpPr>
            <p:cNvPr name="TextBox 15" id="15"/>
            <p:cNvSpPr txBox="true"/>
            <p:nvPr/>
          </p:nvSpPr>
          <p:spPr>
            <a:xfrm>
              <a:off x="0" y="158750"/>
              <a:ext cx="698500" cy="776289"/>
            </a:xfrm>
            <a:prstGeom prst="rect">
              <a:avLst/>
            </a:prstGeom>
          </p:spPr>
          <p:txBody>
            <a:bodyPr anchor="ctr" rtlCol="false" tIns="50800" lIns="50800" bIns="50800" rIns="50800"/>
            <a:lstStyle/>
            <a:p>
              <a:pPr algn="ctr">
                <a:lnSpc>
                  <a:spcPts val="2376"/>
                </a:lnSpc>
              </a:pPr>
            </a:p>
          </p:txBody>
        </p:sp>
      </p:grpSp>
      <p:sp>
        <p:nvSpPr>
          <p:cNvPr name="Freeform 16" id="16"/>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graphicFrame>
        <p:nvGraphicFramePr>
          <p:cNvPr name="Table 17" id="17"/>
          <p:cNvGraphicFramePr>
            <a:graphicFrameLocks noGrp="true"/>
          </p:cNvGraphicFramePr>
          <p:nvPr/>
        </p:nvGraphicFramePr>
        <p:xfrm>
          <a:off x="993899" y="2898226"/>
          <a:ext cx="7315200" cy="1323975"/>
        </p:xfrm>
        <a:graphic>
          <a:graphicData uri="http://schemas.openxmlformats.org/drawingml/2006/table">
            <a:tbl>
              <a:tblPr/>
              <a:tblGrid>
                <a:gridCol w="2438400"/>
                <a:gridCol w="2438400"/>
                <a:gridCol w="2438400"/>
              </a:tblGrid>
              <a:tr h="1323975">
                <a:tc>
                  <a:txBody>
                    <a:bodyPr anchor="t" rtlCol="false"/>
                    <a:lstStyle/>
                    <a:p>
                      <a:pPr algn="ctr">
                        <a:lnSpc>
                          <a:spcPts val="2931"/>
                        </a:lnSpc>
                        <a:defRPr/>
                      </a:pPr>
                      <a:r>
                        <a:rPr lang="en-US" sz="2093">
                          <a:solidFill>
                            <a:srgbClr val="000000"/>
                          </a:solidFill>
                          <a:latin typeface="Poppins Medium Bold"/>
                        </a:rPr>
                        <a:t>data after cleaning</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31"/>
                        </a:lnSpc>
                        <a:defRPr/>
                      </a:pPr>
                      <a:r>
                        <a:rPr lang="en-US" sz="2093">
                          <a:solidFill>
                            <a:srgbClr val="000000"/>
                          </a:solidFill>
                          <a:latin typeface="Poppins Medium Bold"/>
                        </a:rPr>
                        <a:t>733 row</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31"/>
                        </a:lnSpc>
                        <a:defRPr/>
                      </a:pPr>
                      <a:r>
                        <a:rPr lang="en-US" sz="2093">
                          <a:solidFill>
                            <a:srgbClr val="000000"/>
                          </a:solidFill>
                          <a:latin typeface="Poppins Medium Bold"/>
                        </a:rPr>
                        <a:t>9 columns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18" id="18"/>
          <p:cNvSpPr txBox="true"/>
          <p:nvPr/>
        </p:nvSpPr>
        <p:spPr>
          <a:xfrm rot="0">
            <a:off x="1028700" y="1777520"/>
            <a:ext cx="4912713" cy="649340"/>
          </a:xfrm>
          <a:prstGeom prst="rect">
            <a:avLst/>
          </a:prstGeom>
        </p:spPr>
        <p:txBody>
          <a:bodyPr anchor="t" rtlCol="false" tIns="0" lIns="0" bIns="0" rIns="0">
            <a:spAutoFit/>
          </a:bodyPr>
          <a:lstStyle/>
          <a:p>
            <a:pPr>
              <a:lnSpc>
                <a:spcPts val="5002"/>
              </a:lnSpc>
            </a:pPr>
            <a:r>
              <a:rPr lang="en-US" sz="3573">
                <a:solidFill>
                  <a:srgbClr val="000B5D"/>
                </a:solidFill>
                <a:latin typeface="Poppins Semi-Bold"/>
              </a:rPr>
              <a:t>ABOUT DATASSET</a:t>
            </a:r>
          </a:p>
        </p:txBody>
      </p:sp>
      <p:grpSp>
        <p:nvGrpSpPr>
          <p:cNvPr name="Group 19" id="19"/>
          <p:cNvGrpSpPr/>
          <p:nvPr/>
        </p:nvGrpSpPr>
        <p:grpSpPr>
          <a:xfrm rot="0">
            <a:off x="1028700" y="4688926"/>
            <a:ext cx="9521254" cy="3883311"/>
            <a:chOff x="0" y="0"/>
            <a:chExt cx="12695005" cy="5177748"/>
          </a:xfrm>
        </p:grpSpPr>
        <p:sp>
          <p:nvSpPr>
            <p:cNvPr name="TextBox 20" id="20"/>
            <p:cNvSpPr txBox="true"/>
            <p:nvPr/>
          </p:nvSpPr>
          <p:spPr>
            <a:xfrm rot="0">
              <a:off x="9270340" y="3666303"/>
              <a:ext cx="3424665" cy="877859"/>
            </a:xfrm>
            <a:prstGeom prst="rect">
              <a:avLst/>
            </a:prstGeom>
          </p:spPr>
          <p:txBody>
            <a:bodyPr anchor="t" rtlCol="false" tIns="0" lIns="0" bIns="0" rIns="0">
              <a:spAutoFit/>
            </a:bodyPr>
            <a:lstStyle/>
            <a:p>
              <a:pPr algn="ctr">
                <a:lnSpc>
                  <a:spcPts val="2673"/>
                </a:lnSpc>
              </a:pPr>
              <a:r>
                <a:rPr lang="en-US" sz="1909">
                  <a:solidFill>
                    <a:srgbClr val="000000"/>
                  </a:solidFill>
                  <a:latin typeface="Poppins"/>
                </a:rPr>
                <a:t>class 0 (no diabetes)</a:t>
              </a:r>
            </a:p>
            <a:p>
              <a:pPr algn="ctr">
                <a:lnSpc>
                  <a:spcPts val="2673"/>
                </a:lnSpc>
              </a:pPr>
              <a:r>
                <a:rPr lang="en-US" sz="1909">
                  <a:solidFill>
                    <a:srgbClr val="000000"/>
                  </a:solidFill>
                  <a:latin typeface="Poppins"/>
                </a:rPr>
                <a:t>481</a:t>
              </a:r>
            </a:p>
          </p:txBody>
        </p:sp>
        <p:sp>
          <p:nvSpPr>
            <p:cNvPr name="TextBox 21" id="21"/>
            <p:cNvSpPr txBox="true"/>
            <p:nvPr/>
          </p:nvSpPr>
          <p:spPr>
            <a:xfrm rot="0">
              <a:off x="0" y="585960"/>
              <a:ext cx="3505567" cy="877859"/>
            </a:xfrm>
            <a:prstGeom prst="rect">
              <a:avLst/>
            </a:prstGeom>
          </p:spPr>
          <p:txBody>
            <a:bodyPr anchor="t" rtlCol="false" tIns="0" lIns="0" bIns="0" rIns="0">
              <a:spAutoFit/>
            </a:bodyPr>
            <a:lstStyle/>
            <a:p>
              <a:pPr algn="ctr">
                <a:lnSpc>
                  <a:spcPts val="2673"/>
                </a:lnSpc>
              </a:pPr>
              <a:r>
                <a:rPr lang="en-US" sz="1909">
                  <a:solidFill>
                    <a:srgbClr val="000000"/>
                  </a:solidFill>
                  <a:latin typeface="Poppins"/>
                </a:rPr>
                <a:t>class 1 (has diabetes)</a:t>
              </a:r>
            </a:p>
            <a:p>
              <a:pPr algn="ctr">
                <a:lnSpc>
                  <a:spcPts val="2673"/>
                </a:lnSpc>
              </a:pPr>
              <a:r>
                <a:rPr lang="en-US" sz="1909">
                  <a:solidFill>
                    <a:srgbClr val="000000"/>
                  </a:solidFill>
                  <a:latin typeface="Poppins"/>
                </a:rPr>
                <a:t>252</a:t>
              </a:r>
            </a:p>
          </p:txBody>
        </p:sp>
        <p:grpSp>
          <p:nvGrpSpPr>
            <p:cNvPr name="Group 22" id="22"/>
            <p:cNvGrpSpPr>
              <a:grpSpLocks noChangeAspect="true"/>
            </p:cNvGrpSpPr>
            <p:nvPr/>
          </p:nvGrpSpPr>
          <p:grpSpPr>
            <a:xfrm rot="0">
              <a:off x="3799080" y="0"/>
              <a:ext cx="5177748" cy="5177748"/>
              <a:chOff x="0" y="0"/>
              <a:chExt cx="2540000" cy="2540000"/>
            </a:xfrm>
          </p:grpSpPr>
          <p:sp>
            <p:nvSpPr>
              <p:cNvPr name="Freeform 23" id="23"/>
              <p:cNvSpPr/>
              <p:nvPr/>
            </p:nvSpPr>
            <p:spPr>
              <a:xfrm flipH="false" flipV="false" rot="0">
                <a:off x="180264" y="0"/>
                <a:ext cx="2449022" cy="2674761"/>
              </a:xfrm>
              <a:custGeom>
                <a:avLst/>
                <a:gdLst/>
                <a:ahLst/>
                <a:cxnLst/>
                <a:rect r="r" b="b" t="t" l="l"/>
                <a:pathLst>
                  <a:path h="2674761" w="2449022">
                    <a:moveTo>
                      <a:pt x="1089736" y="0"/>
                    </a:moveTo>
                    <a:lnTo>
                      <a:pt x="1089736" y="0"/>
                    </a:lnTo>
                    <a:cubicBezTo>
                      <a:pt x="1703548" y="0"/>
                      <a:pt x="2229516" y="438997"/>
                      <a:pt x="2339269" y="1042917"/>
                    </a:cubicBezTo>
                    <a:cubicBezTo>
                      <a:pt x="2449022" y="1646837"/>
                      <a:pt x="2111146" y="2242824"/>
                      <a:pt x="1536583" y="2458793"/>
                    </a:cubicBezTo>
                    <a:cubicBezTo>
                      <a:pt x="962019" y="2674761"/>
                      <a:pt x="315223" y="2448896"/>
                      <a:pt x="0" y="1922208"/>
                    </a:cubicBezTo>
                    <a:lnTo>
                      <a:pt x="1089736" y="1270000"/>
                    </a:lnTo>
                    <a:close/>
                  </a:path>
                </a:pathLst>
              </a:custGeom>
              <a:solidFill>
                <a:srgbClr val="6CE5E8"/>
              </a:solidFill>
            </p:spPr>
          </p:sp>
          <p:sp>
            <p:nvSpPr>
              <p:cNvPr name="Freeform 24" id="24"/>
              <p:cNvSpPr/>
              <p:nvPr/>
            </p:nvSpPr>
            <p:spPr>
              <a:xfrm flipH="false" flipV="false" rot="0">
                <a:off x="-70993" y="0"/>
                <a:ext cx="1340993" cy="1975857"/>
              </a:xfrm>
              <a:custGeom>
                <a:avLst/>
                <a:gdLst/>
                <a:ahLst/>
                <a:cxnLst/>
                <a:rect r="r" b="b" t="t" l="l"/>
                <a:pathLst>
                  <a:path h="1975857" w="1340993">
                    <a:moveTo>
                      <a:pt x="285216" y="1975857"/>
                    </a:moveTo>
                    <a:cubicBezTo>
                      <a:pt x="24745" y="1586261"/>
                      <a:pt x="0" y="1084882"/>
                      <a:pt x="220843" y="671532"/>
                    </a:cubicBezTo>
                    <a:cubicBezTo>
                      <a:pt x="441685" y="258182"/>
                      <a:pt x="872219" y="47"/>
                      <a:pt x="1340866" y="0"/>
                    </a:cubicBezTo>
                    <a:lnTo>
                      <a:pt x="1340993" y="1270000"/>
                    </a:lnTo>
                    <a:close/>
                  </a:path>
                </a:pathLst>
              </a:custGeom>
              <a:solidFill>
                <a:srgbClr val="41B8D5"/>
              </a:solidFill>
            </p:spPr>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74648" y="2995160"/>
            <a:ext cx="4894304" cy="2258170"/>
            <a:chOff x="0" y="0"/>
            <a:chExt cx="1513913" cy="698500"/>
          </a:xfrm>
        </p:grpSpPr>
        <p:sp>
          <p:nvSpPr>
            <p:cNvPr name="Freeform 3" id="3"/>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B5D"/>
            </a:solidFill>
          </p:spPr>
        </p:sp>
        <p:sp>
          <p:nvSpPr>
            <p:cNvPr name="TextBox 4" id="4"/>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7074648" y="5496255"/>
            <a:ext cx="4894304" cy="2258170"/>
            <a:chOff x="0" y="0"/>
            <a:chExt cx="1513913" cy="698500"/>
          </a:xfrm>
        </p:grpSpPr>
        <p:sp>
          <p:nvSpPr>
            <p:cNvPr name="Freeform 6" id="6"/>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7" id="7"/>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2363850" y="2995160"/>
            <a:ext cx="4894304" cy="2258170"/>
            <a:chOff x="0" y="0"/>
            <a:chExt cx="1513913" cy="698500"/>
          </a:xfrm>
        </p:grpSpPr>
        <p:sp>
          <p:nvSpPr>
            <p:cNvPr name="Freeform 9" id="9"/>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0" id="10"/>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2363850" y="5496255"/>
            <a:ext cx="4894304" cy="2258170"/>
            <a:chOff x="0" y="0"/>
            <a:chExt cx="1513913" cy="698500"/>
          </a:xfrm>
        </p:grpSpPr>
        <p:sp>
          <p:nvSpPr>
            <p:cNvPr name="Freeform 12" id="12"/>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3" id="13"/>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882512" y="1614359"/>
            <a:ext cx="5274395" cy="2248340"/>
            <a:chOff x="0" y="0"/>
            <a:chExt cx="1638616" cy="698500"/>
          </a:xfrm>
        </p:grpSpPr>
        <p:sp>
          <p:nvSpPr>
            <p:cNvPr name="Freeform 15" id="15"/>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6" id="16"/>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95728" y="9505969"/>
            <a:ext cx="5978920" cy="1439788"/>
            <a:chOff x="0" y="0"/>
            <a:chExt cx="2900619" cy="698500"/>
          </a:xfrm>
        </p:grpSpPr>
        <p:sp>
          <p:nvSpPr>
            <p:cNvPr name="Freeform 18" id="18"/>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9" id="19"/>
            <p:cNvSpPr txBox="true"/>
            <p:nvPr/>
          </p:nvSpPr>
          <p:spPr>
            <a:xfrm>
              <a:off x="114300" y="19050"/>
              <a:ext cx="2672019" cy="67945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646764" y="2390323"/>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23" id="23"/>
          <p:cNvGrpSpPr>
            <a:grpSpLocks noChangeAspect="true"/>
          </p:cNvGrpSpPr>
          <p:nvPr/>
        </p:nvGrpSpPr>
        <p:grpSpPr>
          <a:xfrm rot="0">
            <a:off x="-4477641" y="2199370"/>
            <a:ext cx="9633425" cy="8342111"/>
            <a:chOff x="0" y="0"/>
            <a:chExt cx="4282440" cy="3708400"/>
          </a:xfrm>
        </p:grpSpPr>
        <p:sp>
          <p:nvSpPr>
            <p:cNvPr name="Freeform 24" id="2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0" r="-29893" b="0"/>
              </a:stretch>
            </a:blipFill>
          </p:spPr>
        </p:sp>
      </p:grpSp>
      <p:sp>
        <p:nvSpPr>
          <p:cNvPr name="Freeform 25" id="25"/>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sp>
        <p:nvSpPr>
          <p:cNvPr name="TextBox 26" id="26"/>
          <p:cNvSpPr txBox="true"/>
          <p:nvPr/>
        </p:nvSpPr>
        <p:spPr>
          <a:xfrm rot="0">
            <a:off x="11465925" y="1947410"/>
            <a:ext cx="1606583" cy="838200"/>
          </a:xfrm>
          <a:prstGeom prst="rect">
            <a:avLst/>
          </a:prstGeom>
        </p:spPr>
        <p:txBody>
          <a:bodyPr anchor="t" rtlCol="false" tIns="0" lIns="0" bIns="0" rIns="0">
            <a:spAutoFit/>
          </a:bodyPr>
          <a:lstStyle/>
          <a:p>
            <a:pPr algn="just">
              <a:lnSpc>
                <a:spcPts val="6259"/>
              </a:lnSpc>
            </a:pPr>
            <a:r>
              <a:rPr lang="en-US" sz="5215">
                <a:solidFill>
                  <a:srgbClr val="000B5D"/>
                </a:solidFill>
                <a:latin typeface="Poppins"/>
              </a:rPr>
              <a:t>Goal</a:t>
            </a:r>
          </a:p>
        </p:txBody>
      </p:sp>
      <p:sp>
        <p:nvSpPr>
          <p:cNvPr name="TextBox 27" id="27"/>
          <p:cNvSpPr txBox="true"/>
          <p:nvPr/>
        </p:nvSpPr>
        <p:spPr>
          <a:xfrm rot="0">
            <a:off x="7716871" y="3436004"/>
            <a:ext cx="3476988" cy="1300282"/>
          </a:xfrm>
          <a:prstGeom prst="rect">
            <a:avLst/>
          </a:prstGeom>
        </p:spPr>
        <p:txBody>
          <a:bodyPr anchor="t" rtlCol="false" tIns="0" lIns="0" bIns="0" rIns="0">
            <a:spAutoFit/>
          </a:bodyPr>
          <a:lstStyle/>
          <a:p>
            <a:pPr marL="525239" indent="-262620" lvl="1">
              <a:lnSpc>
                <a:spcPts val="3405"/>
              </a:lnSpc>
              <a:buFont typeface="Arial"/>
              <a:buChar char="•"/>
            </a:pPr>
            <a:r>
              <a:rPr lang="en-US" sz="2432">
                <a:solidFill>
                  <a:srgbClr val="FFFFFF"/>
                </a:solidFill>
                <a:latin typeface="Poppins Semi-Bold"/>
              </a:rPr>
              <a:t>ARRANGE DATA TO DECREASE BIAS IN REAL DATASET.</a:t>
            </a:r>
          </a:p>
        </p:txBody>
      </p:sp>
      <p:sp>
        <p:nvSpPr>
          <p:cNvPr name="TextBox 28" id="28"/>
          <p:cNvSpPr txBox="true"/>
          <p:nvPr/>
        </p:nvSpPr>
        <p:spPr>
          <a:xfrm rot="0">
            <a:off x="7783307" y="5722786"/>
            <a:ext cx="3476988" cy="1728907"/>
          </a:xfrm>
          <a:prstGeom prst="rect">
            <a:avLst/>
          </a:prstGeom>
        </p:spPr>
        <p:txBody>
          <a:bodyPr anchor="t" rtlCol="false" tIns="0" lIns="0" bIns="0" rIns="0">
            <a:spAutoFit/>
          </a:bodyPr>
          <a:lstStyle/>
          <a:p>
            <a:pPr>
              <a:lnSpc>
                <a:spcPts val="3405"/>
              </a:lnSpc>
            </a:pPr>
            <a:r>
              <a:rPr lang="en-US" sz="2432">
                <a:solidFill>
                  <a:srgbClr val="000B5D"/>
                </a:solidFill>
                <a:latin typeface="Poppins Semi-Bold"/>
              </a:rPr>
              <a:t>3. DECREASE DATA BIAS WHICH IS ISSUES FROM COLLECTING DATA PROCESSES.</a:t>
            </a:r>
          </a:p>
        </p:txBody>
      </p:sp>
      <p:sp>
        <p:nvSpPr>
          <p:cNvPr name="TextBox 29" id="29"/>
          <p:cNvSpPr txBox="true"/>
          <p:nvPr/>
        </p:nvSpPr>
        <p:spPr>
          <a:xfrm rot="0">
            <a:off x="8203727" y="7983025"/>
            <a:ext cx="2636147" cy="955480"/>
          </a:xfrm>
          <a:prstGeom prst="rect">
            <a:avLst/>
          </a:prstGeom>
        </p:spPr>
        <p:txBody>
          <a:bodyPr anchor="t" rtlCol="false" tIns="0" lIns="0" bIns="0" rIns="0">
            <a:spAutoFit/>
          </a:bodyPr>
          <a:lstStyle/>
          <a:p>
            <a:pPr algn="just" marL="443754" indent="-221877" lvl="1">
              <a:lnSpc>
                <a:spcPts val="2466"/>
              </a:lnSpc>
              <a:buFont typeface="Arial"/>
              <a:buChar char="•"/>
            </a:pPr>
            <a:r>
              <a:rPr lang="en-US" sz="2055">
                <a:solidFill>
                  <a:srgbClr val="000B5D"/>
                </a:solidFill>
                <a:latin typeface="Poppins"/>
              </a:rPr>
              <a:t>Missing data</a:t>
            </a:r>
          </a:p>
          <a:p>
            <a:pPr algn="just" marL="443754" indent="-221877" lvl="1">
              <a:lnSpc>
                <a:spcPts val="2466"/>
              </a:lnSpc>
              <a:buFont typeface="Arial"/>
              <a:buChar char="•"/>
            </a:pPr>
            <a:r>
              <a:rPr lang="en-US" sz="2055">
                <a:solidFill>
                  <a:srgbClr val="000B5D"/>
                </a:solidFill>
                <a:latin typeface="Poppins"/>
              </a:rPr>
              <a:t>Data imbalance</a:t>
            </a:r>
          </a:p>
          <a:p>
            <a:pPr algn="just" marL="443754" indent="-221877" lvl="1">
              <a:lnSpc>
                <a:spcPts val="2466"/>
              </a:lnSpc>
              <a:buFont typeface="Arial"/>
              <a:buChar char="•"/>
            </a:pPr>
            <a:r>
              <a:rPr lang="en-US" sz="2055">
                <a:solidFill>
                  <a:srgbClr val="000B5D"/>
                </a:solidFill>
                <a:latin typeface="Poppins"/>
              </a:rPr>
              <a:t>Data outliers</a:t>
            </a:r>
          </a:p>
        </p:txBody>
      </p:sp>
      <p:sp>
        <p:nvSpPr>
          <p:cNvPr name="TextBox 30" id="30"/>
          <p:cNvSpPr txBox="true"/>
          <p:nvPr/>
        </p:nvSpPr>
        <p:spPr>
          <a:xfrm rot="0">
            <a:off x="12902341" y="5753683"/>
            <a:ext cx="3817322" cy="871657"/>
          </a:xfrm>
          <a:prstGeom prst="rect">
            <a:avLst/>
          </a:prstGeom>
        </p:spPr>
        <p:txBody>
          <a:bodyPr anchor="t" rtlCol="false" tIns="0" lIns="0" bIns="0" rIns="0">
            <a:spAutoFit/>
          </a:bodyPr>
          <a:lstStyle/>
          <a:p>
            <a:pPr>
              <a:lnSpc>
                <a:spcPts val="3405"/>
              </a:lnSpc>
            </a:pPr>
            <a:r>
              <a:rPr lang="en-US" sz="2432">
                <a:solidFill>
                  <a:srgbClr val="000B5D"/>
                </a:solidFill>
                <a:latin typeface="Poppins Semi-Bold"/>
              </a:rPr>
              <a:t>4 .ANALYSE MODEL BIAS.</a:t>
            </a:r>
          </a:p>
          <a:p>
            <a:pPr>
              <a:lnSpc>
                <a:spcPts val="3405"/>
              </a:lnSpc>
            </a:pPr>
          </a:p>
        </p:txBody>
      </p:sp>
      <p:sp>
        <p:nvSpPr>
          <p:cNvPr name="TextBox 31" id="31"/>
          <p:cNvSpPr txBox="true"/>
          <p:nvPr/>
        </p:nvSpPr>
        <p:spPr>
          <a:xfrm rot="0">
            <a:off x="13072508" y="3436004"/>
            <a:ext cx="3476988" cy="1300282"/>
          </a:xfrm>
          <a:prstGeom prst="rect">
            <a:avLst/>
          </a:prstGeom>
        </p:spPr>
        <p:txBody>
          <a:bodyPr anchor="t" rtlCol="false" tIns="0" lIns="0" bIns="0" rIns="0">
            <a:spAutoFit/>
          </a:bodyPr>
          <a:lstStyle/>
          <a:p>
            <a:pPr>
              <a:lnSpc>
                <a:spcPts val="3405"/>
              </a:lnSpc>
            </a:pPr>
            <a:r>
              <a:rPr lang="en-US" sz="2432">
                <a:solidFill>
                  <a:srgbClr val="000B5D"/>
                </a:solidFill>
                <a:latin typeface="Poppins Semi-Bold"/>
              </a:rPr>
              <a:t>2. DEVELOP MODEL FOR PREDICTING FAIRNESS PREDICTED RESULT.</a:t>
            </a:r>
          </a:p>
        </p:txBody>
      </p:sp>
      <p:sp>
        <p:nvSpPr>
          <p:cNvPr name="TextBox 32" id="32"/>
          <p:cNvSpPr txBox="true"/>
          <p:nvPr/>
        </p:nvSpPr>
        <p:spPr>
          <a:xfrm rot="0">
            <a:off x="8630777" y="782638"/>
            <a:ext cx="7276880" cy="975724"/>
          </a:xfrm>
          <a:prstGeom prst="rect">
            <a:avLst/>
          </a:prstGeom>
        </p:spPr>
        <p:txBody>
          <a:bodyPr anchor="t" rtlCol="false" tIns="0" lIns="0" bIns="0" rIns="0">
            <a:spAutoFit/>
          </a:bodyPr>
          <a:lstStyle/>
          <a:p>
            <a:pPr algn="r">
              <a:lnSpc>
                <a:spcPts val="7644"/>
              </a:lnSpc>
            </a:pPr>
            <a:r>
              <a:rPr lang="en-US" sz="5460">
                <a:solidFill>
                  <a:srgbClr val="000B5D"/>
                </a:solidFill>
                <a:latin typeface="Poppins Semi-Bold"/>
              </a:rPr>
              <a:t>GOALS AND SUITABLE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75794" y="2709954"/>
            <a:ext cx="4894304" cy="2258170"/>
            <a:chOff x="0" y="0"/>
            <a:chExt cx="1513913" cy="698500"/>
          </a:xfrm>
        </p:grpSpPr>
        <p:sp>
          <p:nvSpPr>
            <p:cNvPr name="Freeform 3" id="3"/>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B5D"/>
            </a:solidFill>
          </p:spPr>
        </p:sp>
        <p:sp>
          <p:nvSpPr>
            <p:cNvPr name="TextBox 4" id="4"/>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7074648" y="5098779"/>
            <a:ext cx="4894304" cy="2258170"/>
            <a:chOff x="0" y="0"/>
            <a:chExt cx="1513913" cy="698500"/>
          </a:xfrm>
        </p:grpSpPr>
        <p:sp>
          <p:nvSpPr>
            <p:cNvPr name="Freeform 6" id="6"/>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7" id="7"/>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2364996" y="2709954"/>
            <a:ext cx="4894304" cy="2258170"/>
            <a:chOff x="0" y="0"/>
            <a:chExt cx="1513913" cy="698500"/>
          </a:xfrm>
        </p:grpSpPr>
        <p:sp>
          <p:nvSpPr>
            <p:cNvPr name="Freeform 9" id="9"/>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0" id="10"/>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2363850" y="5098779"/>
            <a:ext cx="4894304" cy="2258170"/>
            <a:chOff x="0" y="0"/>
            <a:chExt cx="1513913" cy="698500"/>
          </a:xfrm>
        </p:grpSpPr>
        <p:sp>
          <p:nvSpPr>
            <p:cNvPr name="Freeform 12" id="12"/>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3" id="13"/>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882512" y="1614359"/>
            <a:ext cx="5274395" cy="2248340"/>
            <a:chOff x="0" y="0"/>
            <a:chExt cx="1638616" cy="698500"/>
          </a:xfrm>
        </p:grpSpPr>
        <p:sp>
          <p:nvSpPr>
            <p:cNvPr name="Freeform 15" id="15"/>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6" id="16"/>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95728" y="9505969"/>
            <a:ext cx="5978920" cy="1439788"/>
            <a:chOff x="0" y="0"/>
            <a:chExt cx="2900619" cy="698500"/>
          </a:xfrm>
        </p:grpSpPr>
        <p:sp>
          <p:nvSpPr>
            <p:cNvPr name="Freeform 18" id="18"/>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9" id="19"/>
            <p:cNvSpPr txBox="true"/>
            <p:nvPr/>
          </p:nvSpPr>
          <p:spPr>
            <a:xfrm>
              <a:off x="114300" y="19050"/>
              <a:ext cx="2672019" cy="67945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646764" y="2390323"/>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23" id="23"/>
          <p:cNvGrpSpPr>
            <a:grpSpLocks noChangeAspect="true"/>
          </p:cNvGrpSpPr>
          <p:nvPr/>
        </p:nvGrpSpPr>
        <p:grpSpPr>
          <a:xfrm rot="0">
            <a:off x="-4477641" y="2199370"/>
            <a:ext cx="9633425" cy="8342111"/>
            <a:chOff x="0" y="0"/>
            <a:chExt cx="4282440" cy="3708400"/>
          </a:xfrm>
        </p:grpSpPr>
        <p:sp>
          <p:nvSpPr>
            <p:cNvPr name="Freeform 24" id="2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0" r="-29893" b="0"/>
              </a:stretch>
            </a:blipFill>
          </p:spPr>
        </p:sp>
      </p:grpSp>
      <p:sp>
        <p:nvSpPr>
          <p:cNvPr name="Freeform 25" id="25"/>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sp>
        <p:nvSpPr>
          <p:cNvPr name="TextBox 26" id="26"/>
          <p:cNvSpPr txBox="true"/>
          <p:nvPr/>
        </p:nvSpPr>
        <p:spPr>
          <a:xfrm rot="0">
            <a:off x="10893553" y="1756457"/>
            <a:ext cx="2751329" cy="838200"/>
          </a:xfrm>
          <a:prstGeom prst="rect">
            <a:avLst/>
          </a:prstGeom>
        </p:spPr>
        <p:txBody>
          <a:bodyPr anchor="t" rtlCol="false" tIns="0" lIns="0" bIns="0" rIns="0">
            <a:spAutoFit/>
          </a:bodyPr>
          <a:lstStyle/>
          <a:p>
            <a:pPr algn="just">
              <a:lnSpc>
                <a:spcPts val="6259"/>
              </a:lnSpc>
            </a:pPr>
            <a:r>
              <a:rPr lang="en-US" sz="5215">
                <a:solidFill>
                  <a:srgbClr val="000B5D"/>
                </a:solidFill>
                <a:latin typeface="Poppins"/>
              </a:rPr>
              <a:t>Suitable</a:t>
            </a:r>
          </a:p>
        </p:txBody>
      </p:sp>
      <p:sp>
        <p:nvSpPr>
          <p:cNvPr name="TextBox 27" id="27"/>
          <p:cNvSpPr txBox="true"/>
          <p:nvPr/>
        </p:nvSpPr>
        <p:spPr>
          <a:xfrm rot="0">
            <a:off x="7716871" y="3066025"/>
            <a:ext cx="3476988" cy="1488877"/>
          </a:xfrm>
          <a:prstGeom prst="rect">
            <a:avLst/>
          </a:prstGeom>
        </p:spPr>
        <p:txBody>
          <a:bodyPr anchor="t" rtlCol="false" tIns="0" lIns="0" bIns="0" rIns="0">
            <a:spAutoFit/>
          </a:bodyPr>
          <a:lstStyle/>
          <a:p>
            <a:pPr>
              <a:lnSpc>
                <a:spcPts val="2985"/>
              </a:lnSpc>
            </a:pPr>
            <a:r>
              <a:rPr lang="en-US" sz="2132">
                <a:solidFill>
                  <a:srgbClr val="FFFFFF"/>
                </a:solidFill>
                <a:latin typeface="Poppins Semi-Bold"/>
              </a:rPr>
              <a:t>1.COUNTPLOT : USE FOR CHECKING NUMBER OF CLASSES IN THIS DATASET.</a:t>
            </a:r>
          </a:p>
        </p:txBody>
      </p:sp>
      <p:sp>
        <p:nvSpPr>
          <p:cNvPr name="TextBox 28" id="28"/>
          <p:cNvSpPr txBox="true"/>
          <p:nvPr/>
        </p:nvSpPr>
        <p:spPr>
          <a:xfrm rot="0">
            <a:off x="7784452" y="5269113"/>
            <a:ext cx="3476988" cy="1860352"/>
          </a:xfrm>
          <a:prstGeom prst="rect">
            <a:avLst/>
          </a:prstGeom>
        </p:spPr>
        <p:txBody>
          <a:bodyPr anchor="t" rtlCol="false" tIns="0" lIns="0" bIns="0" rIns="0">
            <a:spAutoFit/>
          </a:bodyPr>
          <a:lstStyle/>
          <a:p>
            <a:pPr>
              <a:lnSpc>
                <a:spcPts val="2985"/>
              </a:lnSpc>
            </a:pPr>
            <a:r>
              <a:rPr lang="en-US" sz="2132">
                <a:solidFill>
                  <a:srgbClr val="000B5D"/>
                </a:solidFill>
                <a:latin typeface="Poppins Semi-Bold"/>
              </a:rPr>
              <a:t>3. DATAFRAME : SHOWING AND DEAL WITH MISSING VALUES IN EACH FEATURES.</a:t>
            </a:r>
          </a:p>
          <a:p>
            <a:pPr>
              <a:lnSpc>
                <a:spcPts val="2985"/>
              </a:lnSpc>
            </a:pPr>
          </a:p>
        </p:txBody>
      </p:sp>
      <p:sp>
        <p:nvSpPr>
          <p:cNvPr name="TextBox 29" id="29"/>
          <p:cNvSpPr txBox="true"/>
          <p:nvPr/>
        </p:nvSpPr>
        <p:spPr>
          <a:xfrm rot="0">
            <a:off x="12990038" y="5269113"/>
            <a:ext cx="3817322" cy="2603302"/>
          </a:xfrm>
          <a:prstGeom prst="rect">
            <a:avLst/>
          </a:prstGeom>
        </p:spPr>
        <p:txBody>
          <a:bodyPr anchor="t" rtlCol="false" tIns="0" lIns="0" bIns="0" rIns="0">
            <a:spAutoFit/>
          </a:bodyPr>
          <a:lstStyle/>
          <a:p>
            <a:pPr>
              <a:lnSpc>
                <a:spcPts val="2985"/>
              </a:lnSpc>
            </a:pPr>
            <a:r>
              <a:rPr lang="en-US" sz="2132">
                <a:solidFill>
                  <a:srgbClr val="000B5D"/>
                </a:solidFill>
                <a:latin typeface="Poppins Semi-Bold"/>
              </a:rPr>
              <a:t>4. CONFUSION MATRIX : SHOWING MODEL PREDICTED RESULTS COMPARING WITH ACTUAL RESULTS.</a:t>
            </a:r>
          </a:p>
          <a:p>
            <a:pPr>
              <a:lnSpc>
                <a:spcPts val="2985"/>
              </a:lnSpc>
            </a:pPr>
          </a:p>
          <a:p>
            <a:pPr>
              <a:lnSpc>
                <a:spcPts val="2985"/>
              </a:lnSpc>
            </a:pPr>
          </a:p>
        </p:txBody>
      </p:sp>
      <p:sp>
        <p:nvSpPr>
          <p:cNvPr name="TextBox 30" id="30"/>
          <p:cNvSpPr txBox="true"/>
          <p:nvPr/>
        </p:nvSpPr>
        <p:spPr>
          <a:xfrm rot="0">
            <a:off x="13160205" y="3089685"/>
            <a:ext cx="3476988" cy="1488877"/>
          </a:xfrm>
          <a:prstGeom prst="rect">
            <a:avLst/>
          </a:prstGeom>
        </p:spPr>
        <p:txBody>
          <a:bodyPr anchor="t" rtlCol="false" tIns="0" lIns="0" bIns="0" rIns="0">
            <a:spAutoFit/>
          </a:bodyPr>
          <a:lstStyle/>
          <a:p>
            <a:pPr>
              <a:lnSpc>
                <a:spcPts val="2985"/>
              </a:lnSpc>
            </a:pPr>
            <a:r>
              <a:rPr lang="en-US" sz="2132">
                <a:solidFill>
                  <a:srgbClr val="000B5D"/>
                </a:solidFill>
                <a:latin typeface="Poppins Semi-Bold"/>
              </a:rPr>
              <a:t>2.BOXPLOT : USE FOR CHECKING OUTLIERS IN DATA.</a:t>
            </a:r>
          </a:p>
          <a:p>
            <a:pPr>
              <a:lnSpc>
                <a:spcPts val="2985"/>
              </a:lnSpc>
            </a:pPr>
          </a:p>
        </p:txBody>
      </p:sp>
      <p:sp>
        <p:nvSpPr>
          <p:cNvPr name="TextBox 31" id="31"/>
          <p:cNvSpPr txBox="true"/>
          <p:nvPr/>
        </p:nvSpPr>
        <p:spPr>
          <a:xfrm rot="0">
            <a:off x="8630777" y="782638"/>
            <a:ext cx="7276880" cy="975724"/>
          </a:xfrm>
          <a:prstGeom prst="rect">
            <a:avLst/>
          </a:prstGeom>
        </p:spPr>
        <p:txBody>
          <a:bodyPr anchor="t" rtlCol="false" tIns="0" lIns="0" bIns="0" rIns="0">
            <a:spAutoFit/>
          </a:bodyPr>
          <a:lstStyle/>
          <a:p>
            <a:pPr algn="r">
              <a:lnSpc>
                <a:spcPts val="7644"/>
              </a:lnSpc>
            </a:pPr>
            <a:r>
              <a:rPr lang="en-US" sz="5460">
                <a:solidFill>
                  <a:srgbClr val="000B5D"/>
                </a:solidFill>
                <a:latin typeface="Poppins Semi-Bold"/>
              </a:rPr>
              <a:t>GOALS AND SUITABLE</a:t>
            </a:r>
          </a:p>
        </p:txBody>
      </p:sp>
      <p:grpSp>
        <p:nvGrpSpPr>
          <p:cNvPr name="Group 32" id="32"/>
          <p:cNvGrpSpPr/>
          <p:nvPr/>
        </p:nvGrpSpPr>
        <p:grpSpPr>
          <a:xfrm rot="0">
            <a:off x="6966977" y="7501893"/>
            <a:ext cx="4894304" cy="2258170"/>
            <a:chOff x="0" y="0"/>
            <a:chExt cx="1513913" cy="698500"/>
          </a:xfrm>
        </p:grpSpPr>
        <p:sp>
          <p:nvSpPr>
            <p:cNvPr name="Freeform 33" id="33"/>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34" id="34"/>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sp>
        <p:nvSpPr>
          <p:cNvPr name="TextBox 35" id="35"/>
          <p:cNvSpPr txBox="true"/>
          <p:nvPr/>
        </p:nvSpPr>
        <p:spPr>
          <a:xfrm rot="0">
            <a:off x="7784452" y="7661749"/>
            <a:ext cx="3476988" cy="2603302"/>
          </a:xfrm>
          <a:prstGeom prst="rect">
            <a:avLst/>
          </a:prstGeom>
        </p:spPr>
        <p:txBody>
          <a:bodyPr anchor="t" rtlCol="false" tIns="0" lIns="0" bIns="0" rIns="0">
            <a:spAutoFit/>
          </a:bodyPr>
          <a:lstStyle/>
          <a:p>
            <a:pPr>
              <a:lnSpc>
                <a:spcPts val="2985"/>
              </a:lnSpc>
            </a:pPr>
            <a:r>
              <a:rPr lang="en-US" sz="2132">
                <a:solidFill>
                  <a:srgbClr val="000B5D"/>
                </a:solidFill>
                <a:latin typeface="Poppins Semi-Bold"/>
              </a:rPr>
              <a:t>5. CLASSIFICATION REPORT : PRECISION, RECALL, F1-SCORE, SUPPORT AND ACCURACY.</a:t>
            </a:r>
          </a:p>
          <a:p>
            <a:pPr>
              <a:lnSpc>
                <a:spcPts val="2985"/>
              </a:lnSpc>
            </a:pPr>
          </a:p>
          <a:p>
            <a:pPr>
              <a:lnSpc>
                <a:spcPts val="298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75794" y="4233665"/>
            <a:ext cx="4894304" cy="2258170"/>
            <a:chOff x="0" y="0"/>
            <a:chExt cx="1513913" cy="698500"/>
          </a:xfrm>
        </p:grpSpPr>
        <p:sp>
          <p:nvSpPr>
            <p:cNvPr name="Freeform 3" id="3"/>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B5D"/>
            </a:solidFill>
          </p:spPr>
        </p:sp>
        <p:sp>
          <p:nvSpPr>
            <p:cNvPr name="TextBox 4" id="4"/>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7074648" y="7000130"/>
            <a:ext cx="4894304" cy="2258170"/>
            <a:chOff x="0" y="0"/>
            <a:chExt cx="1513913" cy="698500"/>
          </a:xfrm>
        </p:grpSpPr>
        <p:sp>
          <p:nvSpPr>
            <p:cNvPr name="Freeform 6" id="6"/>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7" id="7"/>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2364996" y="4233665"/>
            <a:ext cx="4894304" cy="2258170"/>
            <a:chOff x="0" y="0"/>
            <a:chExt cx="1513913" cy="698500"/>
          </a:xfrm>
        </p:grpSpPr>
        <p:sp>
          <p:nvSpPr>
            <p:cNvPr name="Freeform 9" id="9"/>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0" id="10"/>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2363850" y="7000130"/>
            <a:ext cx="4894304" cy="2258170"/>
            <a:chOff x="0" y="0"/>
            <a:chExt cx="1513913" cy="698500"/>
          </a:xfrm>
        </p:grpSpPr>
        <p:sp>
          <p:nvSpPr>
            <p:cNvPr name="Freeform 12" id="12"/>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3" id="13"/>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882512" y="1614359"/>
            <a:ext cx="5274395" cy="2248340"/>
            <a:chOff x="0" y="0"/>
            <a:chExt cx="1638616" cy="698500"/>
          </a:xfrm>
        </p:grpSpPr>
        <p:sp>
          <p:nvSpPr>
            <p:cNvPr name="Freeform 15" id="15"/>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6" id="16"/>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095728" y="9505969"/>
            <a:ext cx="5978920" cy="1439788"/>
            <a:chOff x="0" y="0"/>
            <a:chExt cx="2900619" cy="698500"/>
          </a:xfrm>
        </p:grpSpPr>
        <p:sp>
          <p:nvSpPr>
            <p:cNvPr name="Freeform 18" id="18"/>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9" id="19"/>
            <p:cNvSpPr txBox="true"/>
            <p:nvPr/>
          </p:nvSpPr>
          <p:spPr>
            <a:xfrm>
              <a:off x="114300" y="19050"/>
              <a:ext cx="2672019" cy="67945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646764" y="2390323"/>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23" id="23"/>
          <p:cNvGrpSpPr>
            <a:grpSpLocks noChangeAspect="true"/>
          </p:cNvGrpSpPr>
          <p:nvPr/>
        </p:nvGrpSpPr>
        <p:grpSpPr>
          <a:xfrm rot="0">
            <a:off x="-4477641" y="2199370"/>
            <a:ext cx="9633425" cy="8342111"/>
            <a:chOff x="0" y="0"/>
            <a:chExt cx="4282440" cy="3708400"/>
          </a:xfrm>
        </p:grpSpPr>
        <p:sp>
          <p:nvSpPr>
            <p:cNvPr name="Freeform 24" id="2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0" r="-37890" b="0"/>
              </a:stretch>
            </a:blipFill>
          </p:spPr>
        </p:sp>
      </p:grpSp>
      <p:sp>
        <p:nvSpPr>
          <p:cNvPr name="Freeform 25" id="25"/>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sp>
        <p:nvSpPr>
          <p:cNvPr name="TextBox 26" id="26"/>
          <p:cNvSpPr txBox="true"/>
          <p:nvPr/>
        </p:nvSpPr>
        <p:spPr>
          <a:xfrm rot="0">
            <a:off x="7716871" y="4655459"/>
            <a:ext cx="3476988" cy="1120578"/>
          </a:xfrm>
          <a:prstGeom prst="rect">
            <a:avLst/>
          </a:prstGeom>
        </p:spPr>
        <p:txBody>
          <a:bodyPr anchor="t" rtlCol="false" tIns="0" lIns="0" bIns="0" rIns="0">
            <a:spAutoFit/>
          </a:bodyPr>
          <a:lstStyle/>
          <a:p>
            <a:pPr>
              <a:lnSpc>
                <a:spcPts val="4385"/>
              </a:lnSpc>
            </a:pPr>
            <a:r>
              <a:rPr lang="en-US" sz="3132">
                <a:solidFill>
                  <a:srgbClr val="FFFFFF"/>
                </a:solidFill>
                <a:latin typeface="Poppins Semi-Bold"/>
              </a:rPr>
              <a:t>1.NAÏVE BAYES</a:t>
            </a:r>
          </a:p>
          <a:p>
            <a:pPr>
              <a:lnSpc>
                <a:spcPts val="4385"/>
              </a:lnSpc>
            </a:pPr>
          </a:p>
        </p:txBody>
      </p:sp>
      <p:sp>
        <p:nvSpPr>
          <p:cNvPr name="TextBox 27" id="27"/>
          <p:cNvSpPr txBox="true"/>
          <p:nvPr/>
        </p:nvSpPr>
        <p:spPr>
          <a:xfrm rot="0">
            <a:off x="7822361" y="7207612"/>
            <a:ext cx="3476988" cy="2225478"/>
          </a:xfrm>
          <a:prstGeom prst="rect">
            <a:avLst/>
          </a:prstGeom>
        </p:spPr>
        <p:txBody>
          <a:bodyPr anchor="t" rtlCol="false" tIns="0" lIns="0" bIns="0" rIns="0">
            <a:spAutoFit/>
          </a:bodyPr>
          <a:lstStyle/>
          <a:p>
            <a:pPr>
              <a:lnSpc>
                <a:spcPts val="4385"/>
              </a:lnSpc>
            </a:pPr>
            <a:r>
              <a:rPr lang="en-US" sz="3132">
                <a:solidFill>
                  <a:srgbClr val="000B5D"/>
                </a:solidFill>
                <a:latin typeface="Poppins Semi-Bold"/>
              </a:rPr>
              <a:t>3. LINEAR DISCRIMINANT ANALYSIS (LDA)</a:t>
            </a:r>
          </a:p>
          <a:p>
            <a:pPr>
              <a:lnSpc>
                <a:spcPts val="4385"/>
              </a:lnSpc>
            </a:pPr>
          </a:p>
        </p:txBody>
      </p:sp>
      <p:sp>
        <p:nvSpPr>
          <p:cNvPr name="TextBox 28" id="28"/>
          <p:cNvSpPr txBox="true"/>
          <p:nvPr/>
        </p:nvSpPr>
        <p:spPr>
          <a:xfrm rot="0">
            <a:off x="12990038" y="7207612"/>
            <a:ext cx="3817322" cy="2225478"/>
          </a:xfrm>
          <a:prstGeom prst="rect">
            <a:avLst/>
          </a:prstGeom>
        </p:spPr>
        <p:txBody>
          <a:bodyPr anchor="t" rtlCol="false" tIns="0" lIns="0" bIns="0" rIns="0">
            <a:spAutoFit/>
          </a:bodyPr>
          <a:lstStyle/>
          <a:p>
            <a:pPr>
              <a:lnSpc>
                <a:spcPts val="4385"/>
              </a:lnSpc>
            </a:pPr>
            <a:r>
              <a:rPr lang="en-US" sz="3132">
                <a:solidFill>
                  <a:srgbClr val="000B5D"/>
                </a:solidFill>
                <a:latin typeface="Poppins Semi-Bold"/>
              </a:rPr>
              <a:t>4. SUPPORT VECTOR MACHINE (SVM) </a:t>
            </a:r>
          </a:p>
          <a:p>
            <a:pPr>
              <a:lnSpc>
                <a:spcPts val="4385"/>
              </a:lnSpc>
            </a:pPr>
          </a:p>
        </p:txBody>
      </p:sp>
      <p:sp>
        <p:nvSpPr>
          <p:cNvPr name="TextBox 29" id="29"/>
          <p:cNvSpPr txBox="true"/>
          <p:nvPr/>
        </p:nvSpPr>
        <p:spPr>
          <a:xfrm rot="0">
            <a:off x="13072508" y="4655459"/>
            <a:ext cx="3476988" cy="1673028"/>
          </a:xfrm>
          <a:prstGeom prst="rect">
            <a:avLst/>
          </a:prstGeom>
        </p:spPr>
        <p:txBody>
          <a:bodyPr anchor="t" rtlCol="false" tIns="0" lIns="0" bIns="0" rIns="0">
            <a:spAutoFit/>
          </a:bodyPr>
          <a:lstStyle/>
          <a:p>
            <a:pPr>
              <a:lnSpc>
                <a:spcPts val="4385"/>
              </a:lnSpc>
            </a:pPr>
            <a:r>
              <a:rPr lang="en-US" sz="3132">
                <a:solidFill>
                  <a:srgbClr val="000B5D"/>
                </a:solidFill>
                <a:latin typeface="Poppins Semi-Bold"/>
              </a:rPr>
              <a:t>2. LOGISTIC REGRESSION</a:t>
            </a:r>
          </a:p>
          <a:p>
            <a:pPr>
              <a:lnSpc>
                <a:spcPts val="4385"/>
              </a:lnSpc>
            </a:pPr>
          </a:p>
        </p:txBody>
      </p:sp>
      <p:sp>
        <p:nvSpPr>
          <p:cNvPr name="TextBox 30" id="30"/>
          <p:cNvSpPr txBox="true"/>
          <p:nvPr/>
        </p:nvSpPr>
        <p:spPr>
          <a:xfrm rot="0">
            <a:off x="10893553" y="1461959"/>
            <a:ext cx="2415630" cy="975724"/>
          </a:xfrm>
          <a:prstGeom prst="rect">
            <a:avLst/>
          </a:prstGeom>
        </p:spPr>
        <p:txBody>
          <a:bodyPr anchor="t" rtlCol="false" tIns="0" lIns="0" bIns="0" rIns="0">
            <a:spAutoFit/>
          </a:bodyPr>
          <a:lstStyle/>
          <a:p>
            <a:pPr algn="r">
              <a:lnSpc>
                <a:spcPts val="7644"/>
              </a:lnSpc>
            </a:pPr>
            <a:r>
              <a:rPr lang="en-US" sz="5460">
                <a:solidFill>
                  <a:srgbClr val="000B5D"/>
                </a:solidFill>
                <a:latin typeface="Poppins Semi-Bold"/>
              </a:rPr>
              <a:t>MODEL</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16138641" y="-1631661"/>
            <a:ext cx="1028700" cy="5320722"/>
            <a:chOff x="0" y="0"/>
            <a:chExt cx="698500" cy="3612836"/>
          </a:xfrm>
        </p:grpSpPr>
        <p:sp>
          <p:nvSpPr>
            <p:cNvPr name="Freeform 6" id="6"/>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7" id="7"/>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1827086" y="962025"/>
            <a:ext cx="13911010" cy="9010650"/>
          </a:xfrm>
          <a:prstGeom prst="rect">
            <a:avLst/>
          </a:prstGeom>
        </p:spPr>
        <p:txBody>
          <a:bodyPr anchor="t" rtlCol="false" tIns="0" lIns="0" bIns="0" rIns="0">
            <a:spAutoFit/>
          </a:bodyPr>
          <a:lstStyle/>
          <a:p>
            <a:pPr>
              <a:lnSpc>
                <a:spcPts val="4900"/>
              </a:lnSpc>
            </a:pPr>
            <a:r>
              <a:rPr lang="en-US" sz="3500">
                <a:solidFill>
                  <a:srgbClr val="000000"/>
                </a:solidFill>
                <a:latin typeface="Canva Sans Bold"/>
              </a:rPr>
              <a:t>Summary</a:t>
            </a:r>
          </a:p>
          <a:p>
            <a:pPr>
              <a:lnSpc>
                <a:spcPts val="4200"/>
              </a:lnSpc>
            </a:pPr>
          </a:p>
          <a:p>
            <a:pPr marL="604519" indent="-302260" lvl="1">
              <a:lnSpc>
                <a:spcPts val="3919"/>
              </a:lnSpc>
              <a:buFont typeface="Arial"/>
              <a:buChar char="•"/>
            </a:pPr>
            <a:r>
              <a:rPr lang="en-US" sz="2799">
                <a:solidFill>
                  <a:srgbClr val="000000"/>
                </a:solidFill>
                <a:latin typeface="Canva Sans"/>
              </a:rPr>
              <a:t> our group explored and analyzed the diabetes dataset, and we can deal with some of the features that include missing values (zero value).</a:t>
            </a:r>
          </a:p>
          <a:p>
            <a:pPr>
              <a:lnSpc>
                <a:spcPts val="3919"/>
              </a:lnSpc>
            </a:pPr>
          </a:p>
          <a:p>
            <a:pPr marL="604519" indent="-302260" lvl="1">
              <a:lnSpc>
                <a:spcPts val="3919"/>
              </a:lnSpc>
              <a:buFont typeface="Arial"/>
              <a:buChar char="•"/>
            </a:pPr>
            <a:r>
              <a:rPr lang="en-US" sz="2799">
                <a:solidFill>
                  <a:srgbClr val="000000"/>
                </a:solidFill>
                <a:latin typeface="Canva Sans"/>
              </a:rPr>
              <a:t>We found that the dataset has many features having outlier values. </a:t>
            </a:r>
          </a:p>
          <a:p>
            <a:pPr>
              <a:lnSpc>
                <a:spcPts val="3919"/>
              </a:lnSpc>
            </a:pPr>
          </a:p>
          <a:p>
            <a:pPr marL="604519" indent="-302260" lvl="1">
              <a:lnSpc>
                <a:spcPts val="3919"/>
              </a:lnSpc>
              <a:buFont typeface="Arial"/>
              <a:buChar char="•"/>
            </a:pPr>
            <a:r>
              <a:rPr lang="en-US" sz="2799">
                <a:solidFill>
                  <a:srgbClr val="000000"/>
                </a:solidFill>
                <a:latin typeface="Canva Sans"/>
              </a:rPr>
              <a:t>We chose four models for training and prediction</a:t>
            </a:r>
          </a:p>
          <a:p>
            <a:pPr marL="1209039" indent="-403013" lvl="2">
              <a:lnSpc>
                <a:spcPts val="3919"/>
              </a:lnSpc>
              <a:buFont typeface="Arial"/>
              <a:buChar char="⚬"/>
            </a:pPr>
            <a:r>
              <a:rPr lang="en-US" sz="2799">
                <a:solidFill>
                  <a:srgbClr val="000000"/>
                </a:solidFill>
                <a:latin typeface="Canva Sans"/>
              </a:rPr>
              <a:t>Naïve Bayes</a:t>
            </a:r>
          </a:p>
          <a:p>
            <a:pPr marL="1209039" indent="-403013" lvl="2">
              <a:lnSpc>
                <a:spcPts val="3919"/>
              </a:lnSpc>
              <a:buFont typeface="Arial"/>
              <a:buChar char="⚬"/>
            </a:pPr>
            <a:r>
              <a:rPr lang="en-US" sz="2799">
                <a:solidFill>
                  <a:srgbClr val="000000"/>
                </a:solidFill>
                <a:latin typeface="Canva Sans"/>
              </a:rPr>
              <a:t>Logistic regression</a:t>
            </a:r>
          </a:p>
          <a:p>
            <a:pPr marL="1209039" indent="-403013" lvl="2">
              <a:lnSpc>
                <a:spcPts val="3919"/>
              </a:lnSpc>
              <a:buFont typeface="Arial"/>
              <a:buChar char="⚬"/>
            </a:pPr>
            <a:r>
              <a:rPr lang="en-US" sz="2799">
                <a:solidFill>
                  <a:srgbClr val="000000"/>
                </a:solidFill>
                <a:latin typeface="Canva Sans"/>
              </a:rPr>
              <a:t>Linear Discriminant Analysis</a:t>
            </a:r>
          </a:p>
          <a:p>
            <a:pPr marL="1209039" indent="-403013" lvl="2">
              <a:lnSpc>
                <a:spcPts val="3919"/>
              </a:lnSpc>
              <a:buFont typeface="Arial"/>
              <a:buChar char="⚬"/>
            </a:pPr>
            <a:r>
              <a:rPr lang="en-US" sz="2799">
                <a:solidFill>
                  <a:srgbClr val="000000"/>
                </a:solidFill>
                <a:latin typeface="Canva Sans"/>
              </a:rPr>
              <a:t>Support Vector Machine. </a:t>
            </a:r>
          </a:p>
          <a:p>
            <a:pPr>
              <a:lnSpc>
                <a:spcPts val="3919"/>
              </a:lnSpc>
            </a:pPr>
          </a:p>
          <a:p>
            <a:pPr marL="604519" indent="-302260" lvl="1">
              <a:lnSpc>
                <a:spcPts val="3919"/>
              </a:lnSpc>
              <a:buFont typeface="Arial"/>
              <a:buChar char="•"/>
            </a:pPr>
            <a:r>
              <a:rPr lang="en-US" sz="2799">
                <a:solidFill>
                  <a:srgbClr val="000000"/>
                </a:solidFill>
                <a:latin typeface="Canva Sans"/>
              </a:rPr>
              <a:t>The imbalance of data made our model get the biased result by classification report of support every outcome of each model, class 0 (which have numbers of sampling data more than class 1) has learned by model more than class 1.</a:t>
            </a:r>
          </a:p>
          <a:p>
            <a:pPr>
              <a:lnSpc>
                <a:spcPts val="3919"/>
              </a:lnSpc>
            </a:pPr>
          </a:p>
          <a:p>
            <a:pPr>
              <a:lnSpc>
                <a:spcPts val="349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259310" y="-4363677"/>
            <a:ext cx="1225847" cy="8727354"/>
            <a:chOff x="0" y="0"/>
            <a:chExt cx="414424" cy="2950467"/>
          </a:xfrm>
        </p:grpSpPr>
        <p:sp>
          <p:nvSpPr>
            <p:cNvPr name="Freeform 3" id="3"/>
            <p:cNvSpPr/>
            <p:nvPr/>
          </p:nvSpPr>
          <p:spPr>
            <a:xfrm flipH="false" flipV="false" rot="0">
              <a:off x="0" y="18584"/>
              <a:ext cx="414423" cy="2913299"/>
            </a:xfrm>
            <a:custGeom>
              <a:avLst/>
              <a:gdLst/>
              <a:ahLst/>
              <a:cxnLst/>
              <a:rect r="r" b="b" t="t" l="l"/>
              <a:pathLst>
                <a:path h="2913299" w="414423">
                  <a:moveTo>
                    <a:pt x="249838" y="23217"/>
                  </a:moveTo>
                  <a:lnTo>
                    <a:pt x="371797" y="142815"/>
                  </a:lnTo>
                  <a:cubicBezTo>
                    <a:pt x="399061" y="169551"/>
                    <a:pt x="414423" y="206132"/>
                    <a:pt x="414423" y="244318"/>
                  </a:cubicBezTo>
                  <a:lnTo>
                    <a:pt x="414423" y="2668981"/>
                  </a:lnTo>
                  <a:cubicBezTo>
                    <a:pt x="414423" y="2707167"/>
                    <a:pt x="399061" y="2743747"/>
                    <a:pt x="371797" y="2770484"/>
                  </a:cubicBezTo>
                  <a:lnTo>
                    <a:pt x="249838" y="2890082"/>
                  </a:lnTo>
                  <a:cubicBezTo>
                    <a:pt x="226163" y="2913299"/>
                    <a:pt x="188261" y="2913299"/>
                    <a:pt x="164586" y="2890082"/>
                  </a:cubicBezTo>
                  <a:lnTo>
                    <a:pt x="42626" y="2770484"/>
                  </a:lnTo>
                  <a:cubicBezTo>
                    <a:pt x="15362" y="2743747"/>
                    <a:pt x="0" y="2707167"/>
                    <a:pt x="0" y="2668981"/>
                  </a:cubicBezTo>
                  <a:lnTo>
                    <a:pt x="0" y="244318"/>
                  </a:lnTo>
                  <a:cubicBezTo>
                    <a:pt x="0" y="206132"/>
                    <a:pt x="15362" y="169551"/>
                    <a:pt x="42626" y="142815"/>
                  </a:cubicBezTo>
                  <a:lnTo>
                    <a:pt x="164586" y="23217"/>
                  </a:lnTo>
                  <a:cubicBezTo>
                    <a:pt x="188261" y="0"/>
                    <a:pt x="226163" y="0"/>
                    <a:pt x="249838" y="23217"/>
                  </a:cubicBezTo>
                  <a:close/>
                </a:path>
              </a:pathLst>
            </a:custGeom>
            <a:solidFill>
              <a:srgbClr val="00ADEF"/>
            </a:solidFill>
          </p:spPr>
        </p:sp>
        <p:sp>
          <p:nvSpPr>
            <p:cNvPr name="TextBox 4" id="4"/>
            <p:cNvSpPr txBox="true"/>
            <p:nvPr/>
          </p:nvSpPr>
          <p:spPr>
            <a:xfrm>
              <a:off x="0" y="158750"/>
              <a:ext cx="414424"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14948659" y="-4039974"/>
            <a:ext cx="1582332" cy="10686613"/>
            <a:chOff x="0" y="0"/>
            <a:chExt cx="534941" cy="3612836"/>
          </a:xfrm>
        </p:grpSpPr>
        <p:sp>
          <p:nvSpPr>
            <p:cNvPr name="Freeform 6" id="6"/>
            <p:cNvSpPr/>
            <p:nvPr/>
          </p:nvSpPr>
          <p:spPr>
            <a:xfrm flipH="false" flipV="false" rot="0">
              <a:off x="0" y="11442"/>
              <a:ext cx="534941" cy="3589952"/>
            </a:xfrm>
            <a:custGeom>
              <a:avLst/>
              <a:gdLst/>
              <a:ahLst/>
              <a:cxnLst/>
              <a:rect r="r" b="b" t="t" l="l"/>
              <a:pathLst>
                <a:path h="3589952" w="534941">
                  <a:moveTo>
                    <a:pt x="304299" y="16537"/>
                  </a:moveTo>
                  <a:lnTo>
                    <a:pt x="498112" y="163779"/>
                  </a:lnTo>
                  <a:cubicBezTo>
                    <a:pt x="521315" y="181406"/>
                    <a:pt x="534941" y="208870"/>
                    <a:pt x="534941" y="238010"/>
                  </a:cubicBezTo>
                  <a:lnTo>
                    <a:pt x="534941" y="3351942"/>
                  </a:lnTo>
                  <a:cubicBezTo>
                    <a:pt x="534941" y="3381082"/>
                    <a:pt x="521315" y="3408545"/>
                    <a:pt x="498112" y="3426173"/>
                  </a:cubicBezTo>
                  <a:lnTo>
                    <a:pt x="304299" y="3573414"/>
                  </a:lnTo>
                  <a:cubicBezTo>
                    <a:pt x="282531" y="3589952"/>
                    <a:pt x="252409" y="3589952"/>
                    <a:pt x="230642" y="3573414"/>
                  </a:cubicBezTo>
                  <a:lnTo>
                    <a:pt x="36829" y="3426173"/>
                  </a:lnTo>
                  <a:cubicBezTo>
                    <a:pt x="13626" y="3408545"/>
                    <a:pt x="0" y="3381082"/>
                    <a:pt x="0" y="3351942"/>
                  </a:cubicBezTo>
                  <a:lnTo>
                    <a:pt x="0" y="238010"/>
                  </a:lnTo>
                  <a:cubicBezTo>
                    <a:pt x="0" y="208870"/>
                    <a:pt x="13626" y="181406"/>
                    <a:pt x="36829" y="163779"/>
                  </a:cubicBezTo>
                  <a:lnTo>
                    <a:pt x="230642" y="16537"/>
                  </a:lnTo>
                  <a:cubicBezTo>
                    <a:pt x="252409" y="0"/>
                    <a:pt x="282531" y="0"/>
                    <a:pt x="304299" y="16537"/>
                  </a:cubicBezTo>
                  <a:close/>
                </a:path>
              </a:pathLst>
            </a:custGeom>
            <a:solidFill>
              <a:srgbClr val="000B5D"/>
            </a:solidFill>
          </p:spPr>
        </p:sp>
        <p:sp>
          <p:nvSpPr>
            <p:cNvPr name="TextBox 7" id="7"/>
            <p:cNvSpPr txBox="true"/>
            <p:nvPr/>
          </p:nvSpPr>
          <p:spPr>
            <a:xfrm>
              <a:off x="0" y="158750"/>
              <a:ext cx="534941" cy="3314386"/>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4912483" y="7260142"/>
            <a:ext cx="5817892" cy="507228"/>
          </a:xfrm>
          <a:prstGeom prst="rect">
            <a:avLst/>
          </a:prstGeom>
        </p:spPr>
        <p:txBody>
          <a:bodyPr anchor="t" rtlCol="false" tIns="0" lIns="0" bIns="0" rIns="0">
            <a:spAutoFit/>
          </a:bodyPr>
          <a:lstStyle/>
          <a:p>
            <a:pPr>
              <a:lnSpc>
                <a:spcPts val="3943"/>
              </a:lnSpc>
            </a:pPr>
            <a:r>
              <a:rPr lang="en-US" sz="2816">
                <a:solidFill>
                  <a:srgbClr val="FFFFFF"/>
                </a:solidFill>
                <a:latin typeface="Poppins Semi-Bold"/>
              </a:rPr>
              <a:t>CEO OF TIMMERMAN INDUSTRIES</a:t>
            </a:r>
          </a:p>
        </p:txBody>
      </p:sp>
      <p:sp>
        <p:nvSpPr>
          <p:cNvPr name="TextBox 9" id="9"/>
          <p:cNvSpPr txBox="true"/>
          <p:nvPr/>
        </p:nvSpPr>
        <p:spPr>
          <a:xfrm rot="0">
            <a:off x="4912483" y="3660194"/>
            <a:ext cx="8452829" cy="1866397"/>
          </a:xfrm>
          <a:prstGeom prst="rect">
            <a:avLst/>
          </a:prstGeom>
        </p:spPr>
        <p:txBody>
          <a:bodyPr anchor="t" rtlCol="false" tIns="0" lIns="0" bIns="0" rIns="0">
            <a:spAutoFit/>
          </a:bodyPr>
          <a:lstStyle/>
          <a:p>
            <a:pPr>
              <a:lnSpc>
                <a:spcPts val="14470"/>
              </a:lnSpc>
            </a:pPr>
            <a:r>
              <a:rPr lang="en-US" sz="10336">
                <a:solidFill>
                  <a:srgbClr val="000B5D"/>
                </a:solidFill>
                <a:latin typeface="Poppins Semi-Bold"/>
              </a:rPr>
              <a:t>MILESTONE 2</a:t>
            </a:r>
          </a:p>
        </p:txBody>
      </p:sp>
      <p:sp>
        <p:nvSpPr>
          <p:cNvPr name="Freeform 10" id="10"/>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2"/>
            <a:stretch>
              <a:fillRect l="-890" t="0" r="-890" b="0"/>
            </a:stretch>
          </a:blipFill>
        </p:spPr>
      </p:sp>
      <p:grpSp>
        <p:nvGrpSpPr>
          <p:cNvPr name="Group 11" id="11"/>
          <p:cNvGrpSpPr/>
          <p:nvPr/>
        </p:nvGrpSpPr>
        <p:grpSpPr>
          <a:xfrm rot="5400000">
            <a:off x="2409776" y="4509948"/>
            <a:ext cx="1429553" cy="8727354"/>
            <a:chOff x="0" y="0"/>
            <a:chExt cx="483291" cy="2950467"/>
          </a:xfrm>
        </p:grpSpPr>
        <p:sp>
          <p:nvSpPr>
            <p:cNvPr name="Freeform 12" id="12"/>
            <p:cNvSpPr/>
            <p:nvPr/>
          </p:nvSpPr>
          <p:spPr>
            <a:xfrm flipH="false" flipV="false" rot="0">
              <a:off x="0" y="13902"/>
              <a:ext cx="483291" cy="2922662"/>
            </a:xfrm>
            <a:custGeom>
              <a:avLst/>
              <a:gdLst/>
              <a:ahLst/>
              <a:cxnLst/>
              <a:rect r="r" b="b" t="t" l="l"/>
              <a:pathLst>
                <a:path h="2922662" w="483291">
                  <a:moveTo>
                    <a:pt x="280828" y="19047"/>
                  </a:moveTo>
                  <a:lnTo>
                    <a:pt x="444108" y="156349"/>
                  </a:lnTo>
                  <a:cubicBezTo>
                    <a:pt x="468949" y="177238"/>
                    <a:pt x="483291" y="208036"/>
                    <a:pt x="483291" y="240493"/>
                  </a:cubicBezTo>
                  <a:lnTo>
                    <a:pt x="483291" y="2682170"/>
                  </a:lnTo>
                  <a:cubicBezTo>
                    <a:pt x="483291" y="2714627"/>
                    <a:pt x="468949" y="2745425"/>
                    <a:pt x="444108" y="2766313"/>
                  </a:cubicBezTo>
                  <a:lnTo>
                    <a:pt x="280828" y="2903616"/>
                  </a:lnTo>
                  <a:cubicBezTo>
                    <a:pt x="258178" y="2922662"/>
                    <a:pt x="225113" y="2922662"/>
                    <a:pt x="202463" y="2903616"/>
                  </a:cubicBezTo>
                  <a:lnTo>
                    <a:pt x="39183" y="2766313"/>
                  </a:lnTo>
                  <a:cubicBezTo>
                    <a:pt x="14341" y="2745425"/>
                    <a:pt x="0" y="2714627"/>
                    <a:pt x="0" y="2682170"/>
                  </a:cubicBezTo>
                  <a:lnTo>
                    <a:pt x="0" y="240493"/>
                  </a:lnTo>
                  <a:cubicBezTo>
                    <a:pt x="0" y="208036"/>
                    <a:pt x="14341" y="177238"/>
                    <a:pt x="39183" y="156349"/>
                  </a:cubicBezTo>
                  <a:lnTo>
                    <a:pt x="202463" y="19047"/>
                  </a:lnTo>
                  <a:cubicBezTo>
                    <a:pt x="225113" y="0"/>
                    <a:pt x="258178" y="0"/>
                    <a:pt x="280828" y="19047"/>
                  </a:cubicBezTo>
                  <a:close/>
                </a:path>
              </a:pathLst>
            </a:custGeom>
            <a:solidFill>
              <a:srgbClr val="00ADEF"/>
            </a:solidFill>
          </p:spPr>
        </p:sp>
        <p:sp>
          <p:nvSpPr>
            <p:cNvPr name="TextBox 13" id="13"/>
            <p:cNvSpPr txBox="true"/>
            <p:nvPr/>
          </p:nvSpPr>
          <p:spPr>
            <a:xfrm>
              <a:off x="0" y="158750"/>
              <a:ext cx="483291" cy="2652017"/>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5400000">
            <a:off x="207913" y="5036261"/>
            <a:ext cx="1582332" cy="10686613"/>
            <a:chOff x="0" y="0"/>
            <a:chExt cx="534941" cy="3612836"/>
          </a:xfrm>
        </p:grpSpPr>
        <p:sp>
          <p:nvSpPr>
            <p:cNvPr name="Freeform 15" id="15"/>
            <p:cNvSpPr/>
            <p:nvPr/>
          </p:nvSpPr>
          <p:spPr>
            <a:xfrm flipH="false" flipV="false" rot="0">
              <a:off x="0" y="11442"/>
              <a:ext cx="534941" cy="3589952"/>
            </a:xfrm>
            <a:custGeom>
              <a:avLst/>
              <a:gdLst/>
              <a:ahLst/>
              <a:cxnLst/>
              <a:rect r="r" b="b" t="t" l="l"/>
              <a:pathLst>
                <a:path h="3589952" w="534941">
                  <a:moveTo>
                    <a:pt x="304299" y="16537"/>
                  </a:moveTo>
                  <a:lnTo>
                    <a:pt x="498112" y="163779"/>
                  </a:lnTo>
                  <a:cubicBezTo>
                    <a:pt x="521315" y="181406"/>
                    <a:pt x="534941" y="208870"/>
                    <a:pt x="534941" y="238010"/>
                  </a:cubicBezTo>
                  <a:lnTo>
                    <a:pt x="534941" y="3351942"/>
                  </a:lnTo>
                  <a:cubicBezTo>
                    <a:pt x="534941" y="3381082"/>
                    <a:pt x="521315" y="3408545"/>
                    <a:pt x="498112" y="3426173"/>
                  </a:cubicBezTo>
                  <a:lnTo>
                    <a:pt x="304299" y="3573414"/>
                  </a:lnTo>
                  <a:cubicBezTo>
                    <a:pt x="282531" y="3589952"/>
                    <a:pt x="252409" y="3589952"/>
                    <a:pt x="230642" y="3573414"/>
                  </a:cubicBezTo>
                  <a:lnTo>
                    <a:pt x="36829" y="3426173"/>
                  </a:lnTo>
                  <a:cubicBezTo>
                    <a:pt x="13626" y="3408545"/>
                    <a:pt x="0" y="3381082"/>
                    <a:pt x="0" y="3351942"/>
                  </a:cubicBezTo>
                  <a:lnTo>
                    <a:pt x="0" y="238010"/>
                  </a:lnTo>
                  <a:cubicBezTo>
                    <a:pt x="0" y="208870"/>
                    <a:pt x="13626" y="181406"/>
                    <a:pt x="36829" y="163779"/>
                  </a:cubicBezTo>
                  <a:lnTo>
                    <a:pt x="230642" y="16537"/>
                  </a:lnTo>
                  <a:cubicBezTo>
                    <a:pt x="252409" y="0"/>
                    <a:pt x="282531" y="0"/>
                    <a:pt x="304299" y="16537"/>
                  </a:cubicBezTo>
                  <a:close/>
                </a:path>
              </a:pathLst>
            </a:custGeom>
            <a:solidFill>
              <a:srgbClr val="000B5D"/>
            </a:solidFill>
          </p:spPr>
        </p:sp>
        <p:sp>
          <p:nvSpPr>
            <p:cNvPr name="TextBox 16" id="16"/>
            <p:cNvSpPr txBox="true"/>
            <p:nvPr/>
          </p:nvSpPr>
          <p:spPr>
            <a:xfrm>
              <a:off x="0" y="158750"/>
              <a:ext cx="534941" cy="3314386"/>
            </a:xfrm>
            <a:prstGeom prst="rect">
              <a:avLst/>
            </a:prstGeom>
          </p:spPr>
          <p:txBody>
            <a:bodyPr anchor="ctr" rtlCol="false" tIns="50800" lIns="50800" bIns="50800" rIns="50800"/>
            <a:lstStyle/>
            <a:p>
              <a:pPr algn="ctr">
                <a:lnSpc>
                  <a:spcPts val="2376"/>
                </a:lnSpc>
              </a:pPr>
            </a:p>
          </p:txBody>
        </p:sp>
      </p:grpSp>
      <p:sp>
        <p:nvSpPr>
          <p:cNvPr name="TextBox 17" id="17"/>
          <p:cNvSpPr txBox="true"/>
          <p:nvPr/>
        </p:nvSpPr>
        <p:spPr>
          <a:xfrm rot="0">
            <a:off x="5632537" y="5616526"/>
            <a:ext cx="7022926" cy="901700"/>
          </a:xfrm>
          <a:prstGeom prst="rect">
            <a:avLst/>
          </a:prstGeom>
        </p:spPr>
        <p:txBody>
          <a:bodyPr anchor="t" rtlCol="false" tIns="0" lIns="0" bIns="0" rIns="0">
            <a:spAutoFit/>
          </a:bodyPr>
          <a:lstStyle/>
          <a:p>
            <a:pPr>
              <a:lnSpc>
                <a:spcPts val="7000"/>
              </a:lnSpc>
            </a:pPr>
            <a:r>
              <a:rPr lang="en-US" sz="5000">
                <a:solidFill>
                  <a:srgbClr val="000B5D"/>
                </a:solidFill>
                <a:latin typeface="Poppins Semi-Bold"/>
              </a:rPr>
              <a:t>MODEL COMPARISON</a:t>
            </a:r>
          </a:p>
        </p:txBody>
      </p:sp>
      <p:sp>
        <p:nvSpPr>
          <p:cNvPr name="AutoShape 18" id="18"/>
          <p:cNvSpPr/>
          <p:nvPr/>
        </p:nvSpPr>
        <p:spPr>
          <a:xfrm>
            <a:off x="4912483" y="5526592"/>
            <a:ext cx="7921061"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16138641" y="-1631661"/>
            <a:ext cx="1028700" cy="5320722"/>
            <a:chOff x="0" y="0"/>
            <a:chExt cx="698500" cy="3612836"/>
          </a:xfrm>
        </p:grpSpPr>
        <p:sp>
          <p:nvSpPr>
            <p:cNvPr name="Freeform 6" id="6"/>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7" id="7"/>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sp>
        <p:nvSpPr>
          <p:cNvPr name="Freeform 8" id="8"/>
          <p:cNvSpPr/>
          <p:nvPr/>
        </p:nvSpPr>
        <p:spPr>
          <a:xfrm flipH="false" flipV="false" rot="0">
            <a:off x="2395390" y="1790372"/>
            <a:ext cx="12572729" cy="6706255"/>
          </a:xfrm>
          <a:custGeom>
            <a:avLst/>
            <a:gdLst/>
            <a:ahLst/>
            <a:cxnLst/>
            <a:rect r="r" b="b" t="t" l="l"/>
            <a:pathLst>
              <a:path h="6706255" w="12572729">
                <a:moveTo>
                  <a:pt x="0" y="0"/>
                </a:moveTo>
                <a:lnTo>
                  <a:pt x="12572729" y="0"/>
                </a:lnTo>
                <a:lnTo>
                  <a:pt x="12572729" y="6706256"/>
                </a:lnTo>
                <a:lnTo>
                  <a:pt x="0" y="6706256"/>
                </a:lnTo>
                <a:lnTo>
                  <a:pt x="0" y="0"/>
                </a:lnTo>
                <a:close/>
              </a:path>
            </a:pathLst>
          </a:custGeom>
          <a:blipFill>
            <a:blip r:embed="rId2"/>
            <a:stretch>
              <a:fillRect l="0" t="0" r="0" b="0"/>
            </a:stretch>
          </a:blipFill>
        </p:spPr>
      </p:sp>
      <p:sp>
        <p:nvSpPr>
          <p:cNvPr name="TextBox 9" id="9"/>
          <p:cNvSpPr txBox="true"/>
          <p:nvPr/>
        </p:nvSpPr>
        <p:spPr>
          <a:xfrm rot="0">
            <a:off x="2248884" y="923925"/>
            <a:ext cx="8031242" cy="635000"/>
          </a:xfrm>
          <a:prstGeom prst="rect">
            <a:avLst/>
          </a:prstGeom>
        </p:spPr>
        <p:txBody>
          <a:bodyPr anchor="t" rtlCol="false" tIns="0" lIns="0" bIns="0" rIns="0">
            <a:spAutoFit/>
          </a:bodyPr>
          <a:lstStyle/>
          <a:p>
            <a:pPr algn="ctr">
              <a:lnSpc>
                <a:spcPts val="4900"/>
              </a:lnSpc>
            </a:pPr>
            <a:r>
              <a:rPr lang="en-US" sz="3500">
                <a:solidFill>
                  <a:srgbClr val="000000"/>
                </a:solidFill>
                <a:latin typeface="Poppins Bold"/>
              </a:rPr>
              <a:t>Table 1 : Models comparison results</a:t>
            </a:r>
          </a:p>
        </p:txBody>
      </p:sp>
      <p:sp>
        <p:nvSpPr>
          <p:cNvPr name="TextBox 10" id="10"/>
          <p:cNvSpPr txBox="true"/>
          <p:nvPr/>
        </p:nvSpPr>
        <p:spPr>
          <a:xfrm rot="0">
            <a:off x="1726249" y="8566150"/>
            <a:ext cx="14161217" cy="1317625"/>
          </a:xfrm>
          <a:prstGeom prst="rect">
            <a:avLst/>
          </a:prstGeom>
        </p:spPr>
        <p:txBody>
          <a:bodyPr anchor="t" rtlCol="false" tIns="0" lIns="0" bIns="0" rIns="0">
            <a:spAutoFit/>
          </a:bodyPr>
          <a:lstStyle/>
          <a:p>
            <a:pPr algn="ctr">
              <a:lnSpc>
                <a:spcPts val="3499"/>
              </a:lnSpc>
            </a:pPr>
            <a:r>
              <a:rPr lang="en-US" sz="2499">
                <a:solidFill>
                  <a:srgbClr val="000000"/>
                </a:solidFill>
                <a:latin typeface="Poppins"/>
              </a:rPr>
              <a:t> the LDA model is the best. If we concerned with training and inference cost, Naive Bayes</a:t>
            </a:r>
          </a:p>
          <a:p>
            <a:pPr algn="ctr">
              <a:lnSpc>
                <a:spcPts val="3499"/>
              </a:lnSpc>
            </a:pPr>
            <a:r>
              <a:rPr lang="en-US" sz="2499">
                <a:solidFill>
                  <a:srgbClr val="000000"/>
                </a:solidFill>
                <a:latin typeface="Poppins"/>
              </a:rPr>
              <a:t>seems to be the most efficient. If the size of the model is a critical factor, then Logistic regression is the smallest.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259310" y="-4363677"/>
            <a:ext cx="1225847" cy="8727354"/>
            <a:chOff x="0" y="0"/>
            <a:chExt cx="414424" cy="2950467"/>
          </a:xfrm>
        </p:grpSpPr>
        <p:sp>
          <p:nvSpPr>
            <p:cNvPr name="Freeform 3" id="3"/>
            <p:cNvSpPr/>
            <p:nvPr/>
          </p:nvSpPr>
          <p:spPr>
            <a:xfrm flipH="false" flipV="false" rot="0">
              <a:off x="0" y="18584"/>
              <a:ext cx="414423" cy="2913299"/>
            </a:xfrm>
            <a:custGeom>
              <a:avLst/>
              <a:gdLst/>
              <a:ahLst/>
              <a:cxnLst/>
              <a:rect r="r" b="b" t="t" l="l"/>
              <a:pathLst>
                <a:path h="2913299" w="414423">
                  <a:moveTo>
                    <a:pt x="249838" y="23217"/>
                  </a:moveTo>
                  <a:lnTo>
                    <a:pt x="371797" y="142815"/>
                  </a:lnTo>
                  <a:cubicBezTo>
                    <a:pt x="399061" y="169551"/>
                    <a:pt x="414423" y="206132"/>
                    <a:pt x="414423" y="244318"/>
                  </a:cubicBezTo>
                  <a:lnTo>
                    <a:pt x="414423" y="2668981"/>
                  </a:lnTo>
                  <a:cubicBezTo>
                    <a:pt x="414423" y="2707167"/>
                    <a:pt x="399061" y="2743747"/>
                    <a:pt x="371797" y="2770484"/>
                  </a:cubicBezTo>
                  <a:lnTo>
                    <a:pt x="249838" y="2890082"/>
                  </a:lnTo>
                  <a:cubicBezTo>
                    <a:pt x="226163" y="2913299"/>
                    <a:pt x="188261" y="2913299"/>
                    <a:pt x="164586" y="2890082"/>
                  </a:cubicBezTo>
                  <a:lnTo>
                    <a:pt x="42626" y="2770484"/>
                  </a:lnTo>
                  <a:cubicBezTo>
                    <a:pt x="15362" y="2743747"/>
                    <a:pt x="0" y="2707167"/>
                    <a:pt x="0" y="2668981"/>
                  </a:cubicBezTo>
                  <a:lnTo>
                    <a:pt x="0" y="244318"/>
                  </a:lnTo>
                  <a:cubicBezTo>
                    <a:pt x="0" y="206132"/>
                    <a:pt x="15362" y="169551"/>
                    <a:pt x="42626" y="142815"/>
                  </a:cubicBezTo>
                  <a:lnTo>
                    <a:pt x="164586" y="23217"/>
                  </a:lnTo>
                  <a:cubicBezTo>
                    <a:pt x="188261" y="0"/>
                    <a:pt x="226163" y="0"/>
                    <a:pt x="249838" y="23217"/>
                  </a:cubicBezTo>
                  <a:close/>
                </a:path>
              </a:pathLst>
            </a:custGeom>
            <a:solidFill>
              <a:srgbClr val="00ADEF"/>
            </a:solidFill>
          </p:spPr>
        </p:sp>
        <p:sp>
          <p:nvSpPr>
            <p:cNvPr name="TextBox 4" id="4"/>
            <p:cNvSpPr txBox="true"/>
            <p:nvPr/>
          </p:nvSpPr>
          <p:spPr>
            <a:xfrm>
              <a:off x="0" y="158750"/>
              <a:ext cx="414424"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14948659" y="-4039974"/>
            <a:ext cx="1582332" cy="10686613"/>
            <a:chOff x="0" y="0"/>
            <a:chExt cx="534941" cy="3612836"/>
          </a:xfrm>
        </p:grpSpPr>
        <p:sp>
          <p:nvSpPr>
            <p:cNvPr name="Freeform 6" id="6"/>
            <p:cNvSpPr/>
            <p:nvPr/>
          </p:nvSpPr>
          <p:spPr>
            <a:xfrm flipH="false" flipV="false" rot="0">
              <a:off x="0" y="11442"/>
              <a:ext cx="534941" cy="3589952"/>
            </a:xfrm>
            <a:custGeom>
              <a:avLst/>
              <a:gdLst/>
              <a:ahLst/>
              <a:cxnLst/>
              <a:rect r="r" b="b" t="t" l="l"/>
              <a:pathLst>
                <a:path h="3589952" w="534941">
                  <a:moveTo>
                    <a:pt x="304299" y="16537"/>
                  </a:moveTo>
                  <a:lnTo>
                    <a:pt x="498112" y="163779"/>
                  </a:lnTo>
                  <a:cubicBezTo>
                    <a:pt x="521315" y="181406"/>
                    <a:pt x="534941" y="208870"/>
                    <a:pt x="534941" y="238010"/>
                  </a:cubicBezTo>
                  <a:lnTo>
                    <a:pt x="534941" y="3351942"/>
                  </a:lnTo>
                  <a:cubicBezTo>
                    <a:pt x="534941" y="3381082"/>
                    <a:pt x="521315" y="3408545"/>
                    <a:pt x="498112" y="3426173"/>
                  </a:cubicBezTo>
                  <a:lnTo>
                    <a:pt x="304299" y="3573414"/>
                  </a:lnTo>
                  <a:cubicBezTo>
                    <a:pt x="282531" y="3589952"/>
                    <a:pt x="252409" y="3589952"/>
                    <a:pt x="230642" y="3573414"/>
                  </a:cubicBezTo>
                  <a:lnTo>
                    <a:pt x="36829" y="3426173"/>
                  </a:lnTo>
                  <a:cubicBezTo>
                    <a:pt x="13626" y="3408545"/>
                    <a:pt x="0" y="3381082"/>
                    <a:pt x="0" y="3351942"/>
                  </a:cubicBezTo>
                  <a:lnTo>
                    <a:pt x="0" y="238010"/>
                  </a:lnTo>
                  <a:cubicBezTo>
                    <a:pt x="0" y="208870"/>
                    <a:pt x="13626" y="181406"/>
                    <a:pt x="36829" y="163779"/>
                  </a:cubicBezTo>
                  <a:lnTo>
                    <a:pt x="230642" y="16537"/>
                  </a:lnTo>
                  <a:cubicBezTo>
                    <a:pt x="252409" y="0"/>
                    <a:pt x="282531" y="0"/>
                    <a:pt x="304299" y="16537"/>
                  </a:cubicBezTo>
                  <a:close/>
                </a:path>
              </a:pathLst>
            </a:custGeom>
            <a:solidFill>
              <a:srgbClr val="000B5D"/>
            </a:solidFill>
          </p:spPr>
        </p:sp>
        <p:sp>
          <p:nvSpPr>
            <p:cNvPr name="TextBox 7" id="7"/>
            <p:cNvSpPr txBox="true"/>
            <p:nvPr/>
          </p:nvSpPr>
          <p:spPr>
            <a:xfrm>
              <a:off x="0" y="158750"/>
              <a:ext cx="534941" cy="3314386"/>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4912483" y="7260142"/>
            <a:ext cx="5817892" cy="507228"/>
          </a:xfrm>
          <a:prstGeom prst="rect">
            <a:avLst/>
          </a:prstGeom>
        </p:spPr>
        <p:txBody>
          <a:bodyPr anchor="t" rtlCol="false" tIns="0" lIns="0" bIns="0" rIns="0">
            <a:spAutoFit/>
          </a:bodyPr>
          <a:lstStyle/>
          <a:p>
            <a:pPr>
              <a:lnSpc>
                <a:spcPts val="3943"/>
              </a:lnSpc>
            </a:pPr>
            <a:r>
              <a:rPr lang="en-US" sz="2816">
                <a:solidFill>
                  <a:srgbClr val="FFFFFF"/>
                </a:solidFill>
                <a:latin typeface="Poppins Semi-Bold"/>
              </a:rPr>
              <a:t>CEO OF TIMMERMAN INDUSTRIES</a:t>
            </a:r>
          </a:p>
        </p:txBody>
      </p:sp>
      <p:sp>
        <p:nvSpPr>
          <p:cNvPr name="TextBox 9" id="9"/>
          <p:cNvSpPr txBox="true"/>
          <p:nvPr/>
        </p:nvSpPr>
        <p:spPr>
          <a:xfrm rot="0">
            <a:off x="4912483" y="3660194"/>
            <a:ext cx="8452829" cy="1866397"/>
          </a:xfrm>
          <a:prstGeom prst="rect">
            <a:avLst/>
          </a:prstGeom>
        </p:spPr>
        <p:txBody>
          <a:bodyPr anchor="t" rtlCol="false" tIns="0" lIns="0" bIns="0" rIns="0">
            <a:spAutoFit/>
          </a:bodyPr>
          <a:lstStyle/>
          <a:p>
            <a:pPr>
              <a:lnSpc>
                <a:spcPts val="14470"/>
              </a:lnSpc>
            </a:pPr>
            <a:r>
              <a:rPr lang="en-US" sz="10336">
                <a:solidFill>
                  <a:srgbClr val="000B5D"/>
                </a:solidFill>
                <a:latin typeface="Poppins Semi-Bold"/>
              </a:rPr>
              <a:t>MILESTONE 2</a:t>
            </a:r>
          </a:p>
        </p:txBody>
      </p:sp>
      <p:sp>
        <p:nvSpPr>
          <p:cNvPr name="Freeform 10" id="10"/>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2"/>
            <a:stretch>
              <a:fillRect l="-890" t="0" r="-890" b="0"/>
            </a:stretch>
          </a:blipFill>
        </p:spPr>
      </p:sp>
      <p:grpSp>
        <p:nvGrpSpPr>
          <p:cNvPr name="Group 11" id="11"/>
          <p:cNvGrpSpPr/>
          <p:nvPr/>
        </p:nvGrpSpPr>
        <p:grpSpPr>
          <a:xfrm rot="5400000">
            <a:off x="2409776" y="4509948"/>
            <a:ext cx="1429553" cy="8727354"/>
            <a:chOff x="0" y="0"/>
            <a:chExt cx="483291" cy="2950467"/>
          </a:xfrm>
        </p:grpSpPr>
        <p:sp>
          <p:nvSpPr>
            <p:cNvPr name="Freeform 12" id="12"/>
            <p:cNvSpPr/>
            <p:nvPr/>
          </p:nvSpPr>
          <p:spPr>
            <a:xfrm flipH="false" flipV="false" rot="0">
              <a:off x="0" y="13902"/>
              <a:ext cx="483291" cy="2922662"/>
            </a:xfrm>
            <a:custGeom>
              <a:avLst/>
              <a:gdLst/>
              <a:ahLst/>
              <a:cxnLst/>
              <a:rect r="r" b="b" t="t" l="l"/>
              <a:pathLst>
                <a:path h="2922662" w="483291">
                  <a:moveTo>
                    <a:pt x="280828" y="19047"/>
                  </a:moveTo>
                  <a:lnTo>
                    <a:pt x="444108" y="156349"/>
                  </a:lnTo>
                  <a:cubicBezTo>
                    <a:pt x="468949" y="177238"/>
                    <a:pt x="483291" y="208036"/>
                    <a:pt x="483291" y="240493"/>
                  </a:cubicBezTo>
                  <a:lnTo>
                    <a:pt x="483291" y="2682170"/>
                  </a:lnTo>
                  <a:cubicBezTo>
                    <a:pt x="483291" y="2714627"/>
                    <a:pt x="468949" y="2745425"/>
                    <a:pt x="444108" y="2766313"/>
                  </a:cubicBezTo>
                  <a:lnTo>
                    <a:pt x="280828" y="2903616"/>
                  </a:lnTo>
                  <a:cubicBezTo>
                    <a:pt x="258178" y="2922662"/>
                    <a:pt x="225113" y="2922662"/>
                    <a:pt x="202463" y="2903616"/>
                  </a:cubicBezTo>
                  <a:lnTo>
                    <a:pt x="39183" y="2766313"/>
                  </a:lnTo>
                  <a:cubicBezTo>
                    <a:pt x="14341" y="2745425"/>
                    <a:pt x="0" y="2714627"/>
                    <a:pt x="0" y="2682170"/>
                  </a:cubicBezTo>
                  <a:lnTo>
                    <a:pt x="0" y="240493"/>
                  </a:lnTo>
                  <a:cubicBezTo>
                    <a:pt x="0" y="208036"/>
                    <a:pt x="14341" y="177238"/>
                    <a:pt x="39183" y="156349"/>
                  </a:cubicBezTo>
                  <a:lnTo>
                    <a:pt x="202463" y="19047"/>
                  </a:lnTo>
                  <a:cubicBezTo>
                    <a:pt x="225113" y="0"/>
                    <a:pt x="258178" y="0"/>
                    <a:pt x="280828" y="19047"/>
                  </a:cubicBezTo>
                  <a:close/>
                </a:path>
              </a:pathLst>
            </a:custGeom>
            <a:solidFill>
              <a:srgbClr val="00ADEF"/>
            </a:solidFill>
          </p:spPr>
        </p:sp>
        <p:sp>
          <p:nvSpPr>
            <p:cNvPr name="TextBox 13" id="13"/>
            <p:cNvSpPr txBox="true"/>
            <p:nvPr/>
          </p:nvSpPr>
          <p:spPr>
            <a:xfrm>
              <a:off x="0" y="158750"/>
              <a:ext cx="483291" cy="2652017"/>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5400000">
            <a:off x="207913" y="5036261"/>
            <a:ext cx="1582332" cy="10686613"/>
            <a:chOff x="0" y="0"/>
            <a:chExt cx="534941" cy="3612836"/>
          </a:xfrm>
        </p:grpSpPr>
        <p:sp>
          <p:nvSpPr>
            <p:cNvPr name="Freeform 15" id="15"/>
            <p:cNvSpPr/>
            <p:nvPr/>
          </p:nvSpPr>
          <p:spPr>
            <a:xfrm flipH="false" flipV="false" rot="0">
              <a:off x="0" y="11442"/>
              <a:ext cx="534941" cy="3589952"/>
            </a:xfrm>
            <a:custGeom>
              <a:avLst/>
              <a:gdLst/>
              <a:ahLst/>
              <a:cxnLst/>
              <a:rect r="r" b="b" t="t" l="l"/>
              <a:pathLst>
                <a:path h="3589952" w="534941">
                  <a:moveTo>
                    <a:pt x="304299" y="16537"/>
                  </a:moveTo>
                  <a:lnTo>
                    <a:pt x="498112" y="163779"/>
                  </a:lnTo>
                  <a:cubicBezTo>
                    <a:pt x="521315" y="181406"/>
                    <a:pt x="534941" y="208870"/>
                    <a:pt x="534941" y="238010"/>
                  </a:cubicBezTo>
                  <a:lnTo>
                    <a:pt x="534941" y="3351942"/>
                  </a:lnTo>
                  <a:cubicBezTo>
                    <a:pt x="534941" y="3381082"/>
                    <a:pt x="521315" y="3408545"/>
                    <a:pt x="498112" y="3426173"/>
                  </a:cubicBezTo>
                  <a:lnTo>
                    <a:pt x="304299" y="3573414"/>
                  </a:lnTo>
                  <a:cubicBezTo>
                    <a:pt x="282531" y="3589952"/>
                    <a:pt x="252409" y="3589952"/>
                    <a:pt x="230642" y="3573414"/>
                  </a:cubicBezTo>
                  <a:lnTo>
                    <a:pt x="36829" y="3426173"/>
                  </a:lnTo>
                  <a:cubicBezTo>
                    <a:pt x="13626" y="3408545"/>
                    <a:pt x="0" y="3381082"/>
                    <a:pt x="0" y="3351942"/>
                  </a:cubicBezTo>
                  <a:lnTo>
                    <a:pt x="0" y="238010"/>
                  </a:lnTo>
                  <a:cubicBezTo>
                    <a:pt x="0" y="208870"/>
                    <a:pt x="13626" y="181406"/>
                    <a:pt x="36829" y="163779"/>
                  </a:cubicBezTo>
                  <a:lnTo>
                    <a:pt x="230642" y="16537"/>
                  </a:lnTo>
                  <a:cubicBezTo>
                    <a:pt x="252409" y="0"/>
                    <a:pt x="282531" y="0"/>
                    <a:pt x="304299" y="16537"/>
                  </a:cubicBezTo>
                  <a:close/>
                </a:path>
              </a:pathLst>
            </a:custGeom>
            <a:solidFill>
              <a:srgbClr val="000B5D"/>
            </a:solidFill>
          </p:spPr>
        </p:sp>
        <p:sp>
          <p:nvSpPr>
            <p:cNvPr name="TextBox 16" id="16"/>
            <p:cNvSpPr txBox="true"/>
            <p:nvPr/>
          </p:nvSpPr>
          <p:spPr>
            <a:xfrm>
              <a:off x="0" y="158750"/>
              <a:ext cx="534941" cy="3314386"/>
            </a:xfrm>
            <a:prstGeom prst="rect">
              <a:avLst/>
            </a:prstGeom>
          </p:spPr>
          <p:txBody>
            <a:bodyPr anchor="ctr" rtlCol="false" tIns="50800" lIns="50800" bIns="50800" rIns="50800"/>
            <a:lstStyle/>
            <a:p>
              <a:pPr algn="ctr">
                <a:lnSpc>
                  <a:spcPts val="2376"/>
                </a:lnSpc>
              </a:pPr>
            </a:p>
          </p:txBody>
        </p:sp>
      </p:grpSp>
      <p:sp>
        <p:nvSpPr>
          <p:cNvPr name="TextBox 17" id="17"/>
          <p:cNvSpPr txBox="true"/>
          <p:nvPr/>
        </p:nvSpPr>
        <p:spPr>
          <a:xfrm rot="0">
            <a:off x="5453214" y="5644327"/>
            <a:ext cx="7371365" cy="901700"/>
          </a:xfrm>
          <a:prstGeom prst="rect">
            <a:avLst/>
          </a:prstGeom>
        </p:spPr>
        <p:txBody>
          <a:bodyPr anchor="t" rtlCol="false" tIns="0" lIns="0" bIns="0" rIns="0">
            <a:spAutoFit/>
          </a:bodyPr>
          <a:lstStyle/>
          <a:p>
            <a:pPr>
              <a:lnSpc>
                <a:spcPts val="7000"/>
              </a:lnSpc>
            </a:pPr>
            <a:r>
              <a:rPr lang="en-US" sz="5000">
                <a:solidFill>
                  <a:srgbClr val="000B5D"/>
                </a:solidFill>
                <a:latin typeface="Poppins Semi-Bold"/>
              </a:rPr>
              <a:t>METRIC MEASUREMENT </a:t>
            </a:r>
          </a:p>
        </p:txBody>
      </p:sp>
      <p:sp>
        <p:nvSpPr>
          <p:cNvPr name="AutoShape 18" id="18"/>
          <p:cNvSpPr/>
          <p:nvPr/>
        </p:nvSpPr>
        <p:spPr>
          <a:xfrm>
            <a:off x="4912483" y="5526592"/>
            <a:ext cx="7921061"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16138641" y="-1631661"/>
            <a:ext cx="1028700" cy="5320722"/>
            <a:chOff x="0" y="0"/>
            <a:chExt cx="698500" cy="3612836"/>
          </a:xfrm>
        </p:grpSpPr>
        <p:sp>
          <p:nvSpPr>
            <p:cNvPr name="Freeform 6" id="6"/>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7" id="7"/>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1938288" y="2335407"/>
            <a:ext cx="13911010" cy="5915025"/>
          </a:xfrm>
          <a:prstGeom prst="rect">
            <a:avLst/>
          </a:prstGeom>
        </p:spPr>
        <p:txBody>
          <a:bodyPr anchor="t" rtlCol="false" tIns="0" lIns="0" bIns="0" rIns="0">
            <a:spAutoFit/>
          </a:bodyPr>
          <a:lstStyle/>
          <a:p>
            <a:pPr>
              <a:lnSpc>
                <a:spcPts val="4900"/>
              </a:lnSpc>
            </a:pPr>
            <a:r>
              <a:rPr lang="en-US" sz="3500">
                <a:solidFill>
                  <a:srgbClr val="000000"/>
                </a:solidFill>
                <a:latin typeface="Canva Sans Bold"/>
              </a:rPr>
              <a:t>Our target of model prediction was to predict patients who tend to have diabetes, so we are going to focus in case patients have diabetes but predicted result give no have diabetes. (false negative values). </a:t>
            </a:r>
          </a:p>
          <a:p>
            <a:pPr>
              <a:lnSpc>
                <a:spcPts val="4200"/>
              </a:lnSpc>
            </a:pPr>
          </a:p>
          <a:p>
            <a:pPr>
              <a:lnSpc>
                <a:spcPts val="3919"/>
              </a:lnSpc>
            </a:pPr>
            <a:r>
              <a:rPr lang="en-US" sz="2799">
                <a:solidFill>
                  <a:srgbClr val="000000"/>
                </a:solidFill>
                <a:latin typeface="Canva Sans"/>
              </a:rPr>
              <a:t>Our goals have 2 goals including: </a:t>
            </a:r>
          </a:p>
          <a:p>
            <a:pPr marL="604519" indent="-302260" lvl="1">
              <a:lnSpc>
                <a:spcPts val="3919"/>
              </a:lnSpc>
              <a:buFont typeface="Arial"/>
              <a:buChar char="•"/>
            </a:pPr>
            <a:r>
              <a:rPr lang="en-US" sz="2799">
                <a:solidFill>
                  <a:srgbClr val="000000"/>
                </a:solidFill>
                <a:latin typeface="Canva Sans"/>
              </a:rPr>
              <a:t>1st goal : Arrange data to decrease bias in real dataset to improve the prediction performance. </a:t>
            </a:r>
          </a:p>
          <a:p>
            <a:pPr marL="604519" indent="-302260" lvl="1">
              <a:lnSpc>
                <a:spcPts val="3919"/>
              </a:lnSpc>
              <a:buFont typeface="Arial"/>
              <a:buChar char="•"/>
            </a:pPr>
            <a:r>
              <a:rPr lang="en-US" sz="2799">
                <a:solidFill>
                  <a:srgbClr val="000000"/>
                </a:solidFill>
                <a:latin typeface="Canva Sans"/>
              </a:rPr>
              <a:t>2nd goal : Analyse model bias to decrease the prediction bias and have fairness predicted result. </a:t>
            </a:r>
          </a:p>
          <a:p>
            <a:pPr>
              <a:lnSpc>
                <a:spcPts val="349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8576849" y="-9193453"/>
            <a:ext cx="1362308" cy="20110698"/>
            <a:chOff x="0" y="0"/>
            <a:chExt cx="925024" cy="13655412"/>
          </a:xfrm>
        </p:grpSpPr>
        <p:sp>
          <p:nvSpPr>
            <p:cNvPr name="Freeform 6" id="6"/>
            <p:cNvSpPr/>
            <p:nvPr/>
          </p:nvSpPr>
          <p:spPr>
            <a:xfrm flipH="false" flipV="false" rot="0">
              <a:off x="0" y="7838"/>
              <a:ext cx="925024" cy="13639735"/>
            </a:xfrm>
            <a:custGeom>
              <a:avLst/>
              <a:gdLst/>
              <a:ahLst/>
              <a:cxnLst/>
              <a:rect r="r" b="b" t="t" l="l"/>
              <a:pathLst>
                <a:path h="13639735" w="925024">
                  <a:moveTo>
                    <a:pt x="511696" y="13771"/>
                  </a:moveTo>
                  <a:lnTo>
                    <a:pt x="875840" y="173753"/>
                  </a:lnTo>
                  <a:cubicBezTo>
                    <a:pt x="905726" y="186884"/>
                    <a:pt x="925024" y="216440"/>
                    <a:pt x="925024" y="249084"/>
                  </a:cubicBezTo>
                  <a:lnTo>
                    <a:pt x="925024" y="13390653"/>
                  </a:lnTo>
                  <a:cubicBezTo>
                    <a:pt x="925024" y="13423296"/>
                    <a:pt x="905726" y="13452852"/>
                    <a:pt x="875840" y="13465981"/>
                  </a:cubicBezTo>
                  <a:lnTo>
                    <a:pt x="511696" y="13625965"/>
                  </a:lnTo>
                  <a:cubicBezTo>
                    <a:pt x="480353" y="13639735"/>
                    <a:pt x="444672" y="13639735"/>
                    <a:pt x="413328" y="13625965"/>
                  </a:cubicBezTo>
                  <a:lnTo>
                    <a:pt x="49184" y="13465981"/>
                  </a:lnTo>
                  <a:cubicBezTo>
                    <a:pt x="19298" y="13452852"/>
                    <a:pt x="0" y="13423296"/>
                    <a:pt x="0" y="13390653"/>
                  </a:cubicBezTo>
                  <a:lnTo>
                    <a:pt x="0" y="249084"/>
                  </a:lnTo>
                  <a:cubicBezTo>
                    <a:pt x="0" y="216440"/>
                    <a:pt x="19298" y="186884"/>
                    <a:pt x="49184" y="173753"/>
                  </a:cubicBezTo>
                  <a:lnTo>
                    <a:pt x="413328" y="13771"/>
                  </a:lnTo>
                  <a:cubicBezTo>
                    <a:pt x="444672" y="0"/>
                    <a:pt x="480353" y="0"/>
                    <a:pt x="511696" y="13771"/>
                  </a:cubicBezTo>
                  <a:close/>
                </a:path>
              </a:pathLst>
            </a:custGeom>
            <a:solidFill>
              <a:srgbClr val="000B5D"/>
            </a:solidFill>
          </p:spPr>
        </p:sp>
        <p:sp>
          <p:nvSpPr>
            <p:cNvPr name="TextBox 7" id="7"/>
            <p:cNvSpPr txBox="true"/>
            <p:nvPr/>
          </p:nvSpPr>
          <p:spPr>
            <a:xfrm>
              <a:off x="0" y="158750"/>
              <a:ext cx="925024" cy="13356962"/>
            </a:xfrm>
            <a:prstGeom prst="rect">
              <a:avLst/>
            </a:prstGeom>
          </p:spPr>
          <p:txBody>
            <a:bodyPr anchor="ctr" rtlCol="false" tIns="50800" lIns="50800" bIns="50800" rIns="50800"/>
            <a:lstStyle/>
            <a:p>
              <a:pPr algn="ctr">
                <a:lnSpc>
                  <a:spcPts val="2376"/>
                </a:lnSpc>
              </a:pPr>
            </a:p>
          </p:txBody>
        </p:sp>
      </p:grpSp>
      <p:sp>
        <p:nvSpPr>
          <p:cNvPr name="Freeform 8" id="8"/>
          <p:cNvSpPr/>
          <p:nvPr/>
        </p:nvSpPr>
        <p:spPr>
          <a:xfrm flipH="false" flipV="false" rot="0">
            <a:off x="3231191" y="2930681"/>
            <a:ext cx="11825617" cy="6851704"/>
          </a:xfrm>
          <a:custGeom>
            <a:avLst/>
            <a:gdLst/>
            <a:ahLst/>
            <a:cxnLst/>
            <a:rect r="r" b="b" t="t" l="l"/>
            <a:pathLst>
              <a:path h="6851704" w="11825617">
                <a:moveTo>
                  <a:pt x="0" y="0"/>
                </a:moveTo>
                <a:lnTo>
                  <a:pt x="11825618" y="0"/>
                </a:lnTo>
                <a:lnTo>
                  <a:pt x="11825618" y="6851704"/>
                </a:lnTo>
                <a:lnTo>
                  <a:pt x="0" y="6851704"/>
                </a:lnTo>
                <a:lnTo>
                  <a:pt x="0" y="0"/>
                </a:lnTo>
                <a:close/>
              </a:path>
            </a:pathLst>
          </a:custGeom>
          <a:blipFill>
            <a:blip r:embed="rId2"/>
            <a:stretch>
              <a:fillRect l="0" t="0" r="0" b="0"/>
            </a:stretch>
          </a:blipFill>
        </p:spPr>
      </p:sp>
      <p:sp>
        <p:nvSpPr>
          <p:cNvPr name="TextBox 9" id="9"/>
          <p:cNvSpPr txBox="true"/>
          <p:nvPr/>
        </p:nvSpPr>
        <p:spPr>
          <a:xfrm rot="0">
            <a:off x="3231191" y="1736881"/>
            <a:ext cx="10761438" cy="1076325"/>
          </a:xfrm>
          <a:prstGeom prst="rect">
            <a:avLst/>
          </a:prstGeom>
        </p:spPr>
        <p:txBody>
          <a:bodyPr anchor="t" rtlCol="false" tIns="0" lIns="0" bIns="0" rIns="0">
            <a:spAutoFit/>
          </a:bodyPr>
          <a:lstStyle/>
          <a:p>
            <a:pPr>
              <a:lnSpc>
                <a:spcPts val="4200"/>
              </a:lnSpc>
            </a:pPr>
            <a:r>
              <a:rPr lang="en-US" sz="3000">
                <a:solidFill>
                  <a:srgbClr val="000000"/>
                </a:solidFill>
                <a:latin typeface="Poppins Bold"/>
              </a:rPr>
              <a:t>Table 2 : Model performance comparison after applied sampling techniques</a:t>
            </a:r>
          </a:p>
        </p:txBody>
      </p:sp>
      <p:sp>
        <p:nvSpPr>
          <p:cNvPr name="TextBox 10" id="10"/>
          <p:cNvSpPr txBox="true"/>
          <p:nvPr/>
        </p:nvSpPr>
        <p:spPr>
          <a:xfrm rot="0">
            <a:off x="640438" y="212725"/>
            <a:ext cx="14327681" cy="1254125"/>
          </a:xfrm>
          <a:prstGeom prst="rect">
            <a:avLst/>
          </a:prstGeom>
        </p:spPr>
        <p:txBody>
          <a:bodyPr anchor="t" rtlCol="false" tIns="0" lIns="0" bIns="0" rIns="0">
            <a:spAutoFit/>
          </a:bodyPr>
          <a:lstStyle/>
          <a:p>
            <a:pPr>
              <a:lnSpc>
                <a:spcPts val="4900"/>
              </a:lnSpc>
            </a:pPr>
            <a:r>
              <a:rPr lang="en-US" sz="3500">
                <a:solidFill>
                  <a:srgbClr val="FFFFFF"/>
                </a:solidFill>
                <a:latin typeface="Poppins Bold"/>
              </a:rPr>
              <a:t>1st goal : Arrange data to decrease bias in real dataset to improve the prediction performance.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7675" y="3037018"/>
            <a:ext cx="3619701" cy="3110680"/>
            <a:chOff x="0" y="0"/>
            <a:chExt cx="812800" cy="698500"/>
          </a:xfrm>
        </p:grpSpPr>
        <p:sp>
          <p:nvSpPr>
            <p:cNvPr name="Freeform 3" id="3"/>
            <p:cNvSpPr/>
            <p:nvPr/>
          </p:nvSpPr>
          <p:spPr>
            <a:xfrm flipH="false" flipV="false" rot="0">
              <a:off x="4518" y="0"/>
              <a:ext cx="803764" cy="698500"/>
            </a:xfrm>
            <a:custGeom>
              <a:avLst/>
              <a:gdLst/>
              <a:ahLst/>
              <a:cxnLst/>
              <a:rect r="r" b="b" t="t" l="l"/>
              <a:pathLst>
                <a:path h="698500" w="803764">
                  <a:moveTo>
                    <a:pt x="796450" y="369586"/>
                  </a:moveTo>
                  <a:lnTo>
                    <a:pt x="616914" y="678164"/>
                  </a:lnTo>
                  <a:cubicBezTo>
                    <a:pt x="609588" y="690755"/>
                    <a:pt x="596121" y="698500"/>
                    <a:pt x="581555" y="698500"/>
                  </a:cubicBezTo>
                  <a:lnTo>
                    <a:pt x="222209" y="698500"/>
                  </a:lnTo>
                  <a:cubicBezTo>
                    <a:pt x="207643" y="698500"/>
                    <a:pt x="194176" y="690755"/>
                    <a:pt x="186850" y="678164"/>
                  </a:cubicBezTo>
                  <a:lnTo>
                    <a:pt x="7314" y="369586"/>
                  </a:lnTo>
                  <a:cubicBezTo>
                    <a:pt x="0" y="357015"/>
                    <a:pt x="0" y="341485"/>
                    <a:pt x="7314" y="328914"/>
                  </a:cubicBezTo>
                  <a:lnTo>
                    <a:pt x="186850" y="20336"/>
                  </a:lnTo>
                  <a:cubicBezTo>
                    <a:pt x="194176" y="7745"/>
                    <a:pt x="207643" y="0"/>
                    <a:pt x="222209" y="0"/>
                  </a:cubicBezTo>
                  <a:lnTo>
                    <a:pt x="581555" y="0"/>
                  </a:lnTo>
                  <a:cubicBezTo>
                    <a:pt x="596121" y="0"/>
                    <a:pt x="609588" y="7745"/>
                    <a:pt x="616914" y="20336"/>
                  </a:cubicBezTo>
                  <a:lnTo>
                    <a:pt x="796450" y="328914"/>
                  </a:lnTo>
                  <a:cubicBezTo>
                    <a:pt x="803764" y="341485"/>
                    <a:pt x="803764" y="357015"/>
                    <a:pt x="796450" y="369586"/>
                  </a:cubicBezTo>
                  <a:close/>
                </a:path>
              </a:pathLst>
            </a:custGeom>
            <a:solidFill>
              <a:srgbClr val="000B5D"/>
            </a:solidFill>
          </p:spPr>
        </p:sp>
        <p:sp>
          <p:nvSpPr>
            <p:cNvPr name="TextBox 4" id="4"/>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5305325" y="3037018"/>
            <a:ext cx="3619701" cy="3110680"/>
            <a:chOff x="0" y="0"/>
            <a:chExt cx="812800" cy="698500"/>
          </a:xfrm>
        </p:grpSpPr>
        <p:sp>
          <p:nvSpPr>
            <p:cNvPr name="Freeform 6" id="6"/>
            <p:cNvSpPr/>
            <p:nvPr/>
          </p:nvSpPr>
          <p:spPr>
            <a:xfrm flipH="false" flipV="false" rot="0">
              <a:off x="4518" y="0"/>
              <a:ext cx="803764" cy="698500"/>
            </a:xfrm>
            <a:custGeom>
              <a:avLst/>
              <a:gdLst/>
              <a:ahLst/>
              <a:cxnLst/>
              <a:rect r="r" b="b" t="t" l="l"/>
              <a:pathLst>
                <a:path h="698500" w="803764">
                  <a:moveTo>
                    <a:pt x="796450" y="369586"/>
                  </a:moveTo>
                  <a:lnTo>
                    <a:pt x="616914" y="678164"/>
                  </a:lnTo>
                  <a:cubicBezTo>
                    <a:pt x="609588" y="690755"/>
                    <a:pt x="596121" y="698500"/>
                    <a:pt x="581555" y="698500"/>
                  </a:cubicBezTo>
                  <a:lnTo>
                    <a:pt x="222209" y="698500"/>
                  </a:lnTo>
                  <a:cubicBezTo>
                    <a:pt x="207643" y="698500"/>
                    <a:pt x="194176" y="690755"/>
                    <a:pt x="186850" y="678164"/>
                  </a:cubicBezTo>
                  <a:lnTo>
                    <a:pt x="7314" y="369586"/>
                  </a:lnTo>
                  <a:cubicBezTo>
                    <a:pt x="0" y="357015"/>
                    <a:pt x="0" y="341485"/>
                    <a:pt x="7314" y="328914"/>
                  </a:cubicBezTo>
                  <a:lnTo>
                    <a:pt x="186850" y="20336"/>
                  </a:lnTo>
                  <a:cubicBezTo>
                    <a:pt x="194176" y="7745"/>
                    <a:pt x="207643" y="0"/>
                    <a:pt x="222209" y="0"/>
                  </a:cubicBezTo>
                  <a:lnTo>
                    <a:pt x="581555" y="0"/>
                  </a:lnTo>
                  <a:cubicBezTo>
                    <a:pt x="596121" y="0"/>
                    <a:pt x="609588" y="7745"/>
                    <a:pt x="616914" y="20336"/>
                  </a:cubicBezTo>
                  <a:lnTo>
                    <a:pt x="796450" y="328914"/>
                  </a:lnTo>
                  <a:cubicBezTo>
                    <a:pt x="803764" y="341485"/>
                    <a:pt x="803764" y="357015"/>
                    <a:pt x="796450" y="369586"/>
                  </a:cubicBezTo>
                  <a:close/>
                </a:path>
              </a:pathLst>
            </a:custGeom>
            <a:solidFill>
              <a:srgbClr val="000B5D"/>
            </a:solidFill>
          </p:spPr>
        </p:sp>
        <p:sp>
          <p:nvSpPr>
            <p:cNvPr name="TextBox 7" id="7"/>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9362975" y="3037018"/>
            <a:ext cx="3619701" cy="3110680"/>
            <a:chOff x="0" y="0"/>
            <a:chExt cx="812800" cy="698500"/>
          </a:xfrm>
        </p:grpSpPr>
        <p:sp>
          <p:nvSpPr>
            <p:cNvPr name="Freeform 9" id="9"/>
            <p:cNvSpPr/>
            <p:nvPr/>
          </p:nvSpPr>
          <p:spPr>
            <a:xfrm flipH="false" flipV="false" rot="0">
              <a:off x="4518" y="0"/>
              <a:ext cx="803764" cy="698500"/>
            </a:xfrm>
            <a:custGeom>
              <a:avLst/>
              <a:gdLst/>
              <a:ahLst/>
              <a:cxnLst/>
              <a:rect r="r" b="b" t="t" l="l"/>
              <a:pathLst>
                <a:path h="698500" w="803764">
                  <a:moveTo>
                    <a:pt x="796450" y="369586"/>
                  </a:moveTo>
                  <a:lnTo>
                    <a:pt x="616914" y="678164"/>
                  </a:lnTo>
                  <a:cubicBezTo>
                    <a:pt x="609588" y="690755"/>
                    <a:pt x="596121" y="698500"/>
                    <a:pt x="581555" y="698500"/>
                  </a:cubicBezTo>
                  <a:lnTo>
                    <a:pt x="222209" y="698500"/>
                  </a:lnTo>
                  <a:cubicBezTo>
                    <a:pt x="207643" y="698500"/>
                    <a:pt x="194176" y="690755"/>
                    <a:pt x="186850" y="678164"/>
                  </a:cubicBezTo>
                  <a:lnTo>
                    <a:pt x="7314" y="369586"/>
                  </a:lnTo>
                  <a:cubicBezTo>
                    <a:pt x="0" y="357015"/>
                    <a:pt x="0" y="341485"/>
                    <a:pt x="7314" y="328914"/>
                  </a:cubicBezTo>
                  <a:lnTo>
                    <a:pt x="186850" y="20336"/>
                  </a:lnTo>
                  <a:cubicBezTo>
                    <a:pt x="194176" y="7745"/>
                    <a:pt x="207643" y="0"/>
                    <a:pt x="222209" y="0"/>
                  </a:cubicBezTo>
                  <a:lnTo>
                    <a:pt x="581555" y="0"/>
                  </a:lnTo>
                  <a:cubicBezTo>
                    <a:pt x="596121" y="0"/>
                    <a:pt x="609588" y="7745"/>
                    <a:pt x="616914" y="20336"/>
                  </a:cubicBezTo>
                  <a:lnTo>
                    <a:pt x="796450" y="328914"/>
                  </a:lnTo>
                  <a:cubicBezTo>
                    <a:pt x="803764" y="341485"/>
                    <a:pt x="803764" y="357015"/>
                    <a:pt x="796450" y="369586"/>
                  </a:cubicBezTo>
                  <a:close/>
                </a:path>
              </a:pathLst>
            </a:custGeom>
            <a:solidFill>
              <a:srgbClr val="000B5D"/>
            </a:solidFill>
          </p:spPr>
        </p:sp>
        <p:sp>
          <p:nvSpPr>
            <p:cNvPr name="TextBox 10" id="10"/>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13420625" y="3037018"/>
            <a:ext cx="3619701" cy="3110680"/>
            <a:chOff x="0" y="0"/>
            <a:chExt cx="812800" cy="698500"/>
          </a:xfrm>
        </p:grpSpPr>
        <p:sp>
          <p:nvSpPr>
            <p:cNvPr name="Freeform 12" id="12"/>
            <p:cNvSpPr/>
            <p:nvPr/>
          </p:nvSpPr>
          <p:spPr>
            <a:xfrm flipH="false" flipV="false" rot="0">
              <a:off x="4518" y="0"/>
              <a:ext cx="803764" cy="698500"/>
            </a:xfrm>
            <a:custGeom>
              <a:avLst/>
              <a:gdLst/>
              <a:ahLst/>
              <a:cxnLst/>
              <a:rect r="r" b="b" t="t" l="l"/>
              <a:pathLst>
                <a:path h="698500" w="803764">
                  <a:moveTo>
                    <a:pt x="796450" y="369586"/>
                  </a:moveTo>
                  <a:lnTo>
                    <a:pt x="616914" y="678164"/>
                  </a:lnTo>
                  <a:cubicBezTo>
                    <a:pt x="609588" y="690755"/>
                    <a:pt x="596121" y="698500"/>
                    <a:pt x="581555" y="698500"/>
                  </a:cubicBezTo>
                  <a:lnTo>
                    <a:pt x="222209" y="698500"/>
                  </a:lnTo>
                  <a:cubicBezTo>
                    <a:pt x="207643" y="698500"/>
                    <a:pt x="194176" y="690755"/>
                    <a:pt x="186850" y="678164"/>
                  </a:cubicBezTo>
                  <a:lnTo>
                    <a:pt x="7314" y="369586"/>
                  </a:lnTo>
                  <a:cubicBezTo>
                    <a:pt x="0" y="357015"/>
                    <a:pt x="0" y="341485"/>
                    <a:pt x="7314" y="328914"/>
                  </a:cubicBezTo>
                  <a:lnTo>
                    <a:pt x="186850" y="20336"/>
                  </a:lnTo>
                  <a:cubicBezTo>
                    <a:pt x="194176" y="7745"/>
                    <a:pt x="207643" y="0"/>
                    <a:pt x="222209" y="0"/>
                  </a:cubicBezTo>
                  <a:lnTo>
                    <a:pt x="581555" y="0"/>
                  </a:lnTo>
                  <a:cubicBezTo>
                    <a:pt x="596121" y="0"/>
                    <a:pt x="609588" y="7745"/>
                    <a:pt x="616914" y="20336"/>
                  </a:cubicBezTo>
                  <a:lnTo>
                    <a:pt x="796450" y="328914"/>
                  </a:lnTo>
                  <a:cubicBezTo>
                    <a:pt x="803764" y="341485"/>
                    <a:pt x="803764" y="357015"/>
                    <a:pt x="796450" y="369586"/>
                  </a:cubicBezTo>
                  <a:close/>
                </a:path>
              </a:pathLst>
            </a:custGeom>
            <a:solidFill>
              <a:srgbClr val="000B5D"/>
            </a:solidFill>
          </p:spPr>
        </p:sp>
        <p:sp>
          <p:nvSpPr>
            <p:cNvPr name="TextBox 13" id="13"/>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1345811" y="3121355"/>
            <a:ext cx="3423427" cy="2942008"/>
            <a:chOff x="0" y="0"/>
            <a:chExt cx="812800" cy="698500"/>
          </a:xfrm>
        </p:grpSpPr>
        <p:sp>
          <p:nvSpPr>
            <p:cNvPr name="Freeform 15" id="15"/>
            <p:cNvSpPr/>
            <p:nvPr/>
          </p:nvSpPr>
          <p:spPr>
            <a:xfrm flipH="false" flipV="false" rot="0">
              <a:off x="4777" y="0"/>
              <a:ext cx="803246" cy="698500"/>
            </a:xfrm>
            <a:custGeom>
              <a:avLst/>
              <a:gdLst/>
              <a:ahLst/>
              <a:cxnLst/>
              <a:rect r="r" b="b" t="t" l="l"/>
              <a:pathLst>
                <a:path h="698500" w="803246">
                  <a:moveTo>
                    <a:pt x="795513" y="370752"/>
                  </a:moveTo>
                  <a:lnTo>
                    <a:pt x="617333" y="676999"/>
                  </a:lnTo>
                  <a:cubicBezTo>
                    <a:pt x="609588" y="690311"/>
                    <a:pt x="595348" y="698500"/>
                    <a:pt x="579947" y="698500"/>
                  </a:cubicBezTo>
                  <a:lnTo>
                    <a:pt x="223299" y="698500"/>
                  </a:lnTo>
                  <a:cubicBezTo>
                    <a:pt x="207898" y="698500"/>
                    <a:pt x="193658" y="690311"/>
                    <a:pt x="185913" y="676999"/>
                  </a:cubicBezTo>
                  <a:lnTo>
                    <a:pt x="7733" y="370752"/>
                  </a:lnTo>
                  <a:cubicBezTo>
                    <a:pt x="0" y="357460"/>
                    <a:pt x="0" y="341040"/>
                    <a:pt x="7733" y="327748"/>
                  </a:cubicBezTo>
                  <a:lnTo>
                    <a:pt x="185913" y="21502"/>
                  </a:lnTo>
                  <a:cubicBezTo>
                    <a:pt x="193658" y="8189"/>
                    <a:pt x="207898" y="0"/>
                    <a:pt x="223299" y="0"/>
                  </a:cubicBezTo>
                  <a:lnTo>
                    <a:pt x="579947" y="0"/>
                  </a:lnTo>
                  <a:cubicBezTo>
                    <a:pt x="595348" y="0"/>
                    <a:pt x="609588" y="8189"/>
                    <a:pt x="617333" y="21502"/>
                  </a:cubicBezTo>
                  <a:lnTo>
                    <a:pt x="795513" y="327748"/>
                  </a:lnTo>
                  <a:cubicBezTo>
                    <a:pt x="803246" y="341040"/>
                    <a:pt x="803246" y="357460"/>
                    <a:pt x="795513" y="370752"/>
                  </a:cubicBezTo>
                  <a:close/>
                </a:path>
              </a:pathLst>
            </a:custGeom>
            <a:solidFill>
              <a:srgbClr val="FFFFFF"/>
            </a:solidFill>
          </p:spPr>
        </p:sp>
        <p:sp>
          <p:nvSpPr>
            <p:cNvPr name="TextBox 16" id="16"/>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17" id="17"/>
          <p:cNvGrpSpPr/>
          <p:nvPr/>
        </p:nvGrpSpPr>
        <p:grpSpPr>
          <a:xfrm rot="0">
            <a:off x="5403461" y="3121355"/>
            <a:ext cx="3423427" cy="2942008"/>
            <a:chOff x="0" y="0"/>
            <a:chExt cx="812800" cy="698500"/>
          </a:xfrm>
        </p:grpSpPr>
        <p:sp>
          <p:nvSpPr>
            <p:cNvPr name="Freeform 18" id="18"/>
            <p:cNvSpPr/>
            <p:nvPr/>
          </p:nvSpPr>
          <p:spPr>
            <a:xfrm flipH="false" flipV="false" rot="0">
              <a:off x="4777" y="0"/>
              <a:ext cx="803246" cy="698500"/>
            </a:xfrm>
            <a:custGeom>
              <a:avLst/>
              <a:gdLst/>
              <a:ahLst/>
              <a:cxnLst/>
              <a:rect r="r" b="b" t="t" l="l"/>
              <a:pathLst>
                <a:path h="698500" w="803246">
                  <a:moveTo>
                    <a:pt x="795513" y="370752"/>
                  </a:moveTo>
                  <a:lnTo>
                    <a:pt x="617333" y="676999"/>
                  </a:lnTo>
                  <a:cubicBezTo>
                    <a:pt x="609588" y="690311"/>
                    <a:pt x="595348" y="698500"/>
                    <a:pt x="579947" y="698500"/>
                  </a:cubicBezTo>
                  <a:lnTo>
                    <a:pt x="223299" y="698500"/>
                  </a:lnTo>
                  <a:cubicBezTo>
                    <a:pt x="207898" y="698500"/>
                    <a:pt x="193658" y="690311"/>
                    <a:pt x="185913" y="676999"/>
                  </a:cubicBezTo>
                  <a:lnTo>
                    <a:pt x="7733" y="370752"/>
                  </a:lnTo>
                  <a:cubicBezTo>
                    <a:pt x="0" y="357460"/>
                    <a:pt x="0" y="341040"/>
                    <a:pt x="7733" y="327748"/>
                  </a:cubicBezTo>
                  <a:lnTo>
                    <a:pt x="185913" y="21502"/>
                  </a:lnTo>
                  <a:cubicBezTo>
                    <a:pt x="193658" y="8189"/>
                    <a:pt x="207898" y="0"/>
                    <a:pt x="223299" y="0"/>
                  </a:cubicBezTo>
                  <a:lnTo>
                    <a:pt x="579947" y="0"/>
                  </a:lnTo>
                  <a:cubicBezTo>
                    <a:pt x="595348" y="0"/>
                    <a:pt x="609588" y="8189"/>
                    <a:pt x="617333" y="21502"/>
                  </a:cubicBezTo>
                  <a:lnTo>
                    <a:pt x="795513" y="327748"/>
                  </a:lnTo>
                  <a:cubicBezTo>
                    <a:pt x="803246" y="341040"/>
                    <a:pt x="803246" y="357460"/>
                    <a:pt x="795513" y="370752"/>
                  </a:cubicBezTo>
                  <a:close/>
                </a:path>
              </a:pathLst>
            </a:custGeom>
            <a:solidFill>
              <a:srgbClr val="FFFFFF"/>
            </a:solidFill>
          </p:spPr>
        </p:sp>
        <p:sp>
          <p:nvSpPr>
            <p:cNvPr name="TextBox 19" id="19"/>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20" id="20"/>
          <p:cNvGrpSpPr/>
          <p:nvPr/>
        </p:nvGrpSpPr>
        <p:grpSpPr>
          <a:xfrm rot="0">
            <a:off x="9461111" y="3121355"/>
            <a:ext cx="3423427" cy="2942008"/>
            <a:chOff x="0" y="0"/>
            <a:chExt cx="812800" cy="698500"/>
          </a:xfrm>
        </p:grpSpPr>
        <p:sp>
          <p:nvSpPr>
            <p:cNvPr name="Freeform 21" id="21"/>
            <p:cNvSpPr/>
            <p:nvPr/>
          </p:nvSpPr>
          <p:spPr>
            <a:xfrm flipH="false" flipV="false" rot="0">
              <a:off x="4777" y="0"/>
              <a:ext cx="803246" cy="698500"/>
            </a:xfrm>
            <a:custGeom>
              <a:avLst/>
              <a:gdLst/>
              <a:ahLst/>
              <a:cxnLst/>
              <a:rect r="r" b="b" t="t" l="l"/>
              <a:pathLst>
                <a:path h="698500" w="803246">
                  <a:moveTo>
                    <a:pt x="795513" y="370752"/>
                  </a:moveTo>
                  <a:lnTo>
                    <a:pt x="617333" y="676999"/>
                  </a:lnTo>
                  <a:cubicBezTo>
                    <a:pt x="609588" y="690311"/>
                    <a:pt x="595348" y="698500"/>
                    <a:pt x="579947" y="698500"/>
                  </a:cubicBezTo>
                  <a:lnTo>
                    <a:pt x="223299" y="698500"/>
                  </a:lnTo>
                  <a:cubicBezTo>
                    <a:pt x="207898" y="698500"/>
                    <a:pt x="193658" y="690311"/>
                    <a:pt x="185913" y="676999"/>
                  </a:cubicBezTo>
                  <a:lnTo>
                    <a:pt x="7733" y="370752"/>
                  </a:lnTo>
                  <a:cubicBezTo>
                    <a:pt x="0" y="357460"/>
                    <a:pt x="0" y="341040"/>
                    <a:pt x="7733" y="327748"/>
                  </a:cubicBezTo>
                  <a:lnTo>
                    <a:pt x="185913" y="21502"/>
                  </a:lnTo>
                  <a:cubicBezTo>
                    <a:pt x="193658" y="8189"/>
                    <a:pt x="207898" y="0"/>
                    <a:pt x="223299" y="0"/>
                  </a:cubicBezTo>
                  <a:lnTo>
                    <a:pt x="579947" y="0"/>
                  </a:lnTo>
                  <a:cubicBezTo>
                    <a:pt x="595348" y="0"/>
                    <a:pt x="609588" y="8189"/>
                    <a:pt x="617333" y="21502"/>
                  </a:cubicBezTo>
                  <a:lnTo>
                    <a:pt x="795513" y="327748"/>
                  </a:lnTo>
                  <a:cubicBezTo>
                    <a:pt x="803246" y="341040"/>
                    <a:pt x="803246" y="357460"/>
                    <a:pt x="795513" y="370752"/>
                  </a:cubicBezTo>
                  <a:close/>
                </a:path>
              </a:pathLst>
            </a:custGeom>
            <a:solidFill>
              <a:srgbClr val="FFFFFF"/>
            </a:solidFill>
          </p:spPr>
        </p:sp>
        <p:sp>
          <p:nvSpPr>
            <p:cNvPr name="TextBox 22" id="22"/>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23" id="23"/>
          <p:cNvGrpSpPr/>
          <p:nvPr/>
        </p:nvGrpSpPr>
        <p:grpSpPr>
          <a:xfrm rot="0">
            <a:off x="13518761" y="3121355"/>
            <a:ext cx="3423427" cy="2942008"/>
            <a:chOff x="0" y="0"/>
            <a:chExt cx="812800" cy="698500"/>
          </a:xfrm>
        </p:grpSpPr>
        <p:sp>
          <p:nvSpPr>
            <p:cNvPr name="Freeform 24" id="24"/>
            <p:cNvSpPr/>
            <p:nvPr/>
          </p:nvSpPr>
          <p:spPr>
            <a:xfrm flipH="false" flipV="false" rot="0">
              <a:off x="4777" y="0"/>
              <a:ext cx="803246" cy="698500"/>
            </a:xfrm>
            <a:custGeom>
              <a:avLst/>
              <a:gdLst/>
              <a:ahLst/>
              <a:cxnLst/>
              <a:rect r="r" b="b" t="t" l="l"/>
              <a:pathLst>
                <a:path h="698500" w="803246">
                  <a:moveTo>
                    <a:pt x="795513" y="370752"/>
                  </a:moveTo>
                  <a:lnTo>
                    <a:pt x="617333" y="676999"/>
                  </a:lnTo>
                  <a:cubicBezTo>
                    <a:pt x="609588" y="690311"/>
                    <a:pt x="595348" y="698500"/>
                    <a:pt x="579947" y="698500"/>
                  </a:cubicBezTo>
                  <a:lnTo>
                    <a:pt x="223299" y="698500"/>
                  </a:lnTo>
                  <a:cubicBezTo>
                    <a:pt x="207898" y="698500"/>
                    <a:pt x="193658" y="690311"/>
                    <a:pt x="185913" y="676999"/>
                  </a:cubicBezTo>
                  <a:lnTo>
                    <a:pt x="7733" y="370752"/>
                  </a:lnTo>
                  <a:cubicBezTo>
                    <a:pt x="0" y="357460"/>
                    <a:pt x="0" y="341040"/>
                    <a:pt x="7733" y="327748"/>
                  </a:cubicBezTo>
                  <a:lnTo>
                    <a:pt x="185913" y="21502"/>
                  </a:lnTo>
                  <a:cubicBezTo>
                    <a:pt x="193658" y="8189"/>
                    <a:pt x="207898" y="0"/>
                    <a:pt x="223299" y="0"/>
                  </a:cubicBezTo>
                  <a:lnTo>
                    <a:pt x="579947" y="0"/>
                  </a:lnTo>
                  <a:cubicBezTo>
                    <a:pt x="595348" y="0"/>
                    <a:pt x="609588" y="8189"/>
                    <a:pt x="617333" y="21502"/>
                  </a:cubicBezTo>
                  <a:lnTo>
                    <a:pt x="795513" y="327748"/>
                  </a:lnTo>
                  <a:cubicBezTo>
                    <a:pt x="803246" y="341040"/>
                    <a:pt x="803246" y="357460"/>
                    <a:pt x="795513" y="370752"/>
                  </a:cubicBezTo>
                  <a:close/>
                </a:path>
              </a:pathLst>
            </a:custGeom>
            <a:solidFill>
              <a:srgbClr val="FFFFFF"/>
            </a:solidFill>
          </p:spPr>
        </p:sp>
        <p:sp>
          <p:nvSpPr>
            <p:cNvPr name="TextBox 25" id="25"/>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26" id="26"/>
          <p:cNvGrpSpPr>
            <a:grpSpLocks noChangeAspect="true"/>
          </p:cNvGrpSpPr>
          <p:nvPr/>
        </p:nvGrpSpPr>
        <p:grpSpPr>
          <a:xfrm rot="0">
            <a:off x="1471493" y="3218926"/>
            <a:ext cx="3172064" cy="2746865"/>
            <a:chOff x="0" y="0"/>
            <a:chExt cx="4282440" cy="3708400"/>
          </a:xfrm>
        </p:grpSpPr>
        <p:sp>
          <p:nvSpPr>
            <p:cNvPr name="Freeform 27" id="2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1352" t="0" r="0" b="0"/>
              </a:stretch>
            </a:blipFill>
          </p:spPr>
        </p:sp>
      </p:grpSp>
      <p:grpSp>
        <p:nvGrpSpPr>
          <p:cNvPr name="Group 28" id="28"/>
          <p:cNvGrpSpPr>
            <a:grpSpLocks noChangeAspect="true"/>
          </p:cNvGrpSpPr>
          <p:nvPr/>
        </p:nvGrpSpPr>
        <p:grpSpPr>
          <a:xfrm rot="0">
            <a:off x="5529143" y="3218926"/>
            <a:ext cx="3172064" cy="2746865"/>
            <a:chOff x="0" y="0"/>
            <a:chExt cx="4282440" cy="3708400"/>
          </a:xfrm>
        </p:grpSpPr>
        <p:sp>
          <p:nvSpPr>
            <p:cNvPr name="Freeform 29" id="2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7686" r="0" b="-7686"/>
              </a:stretch>
            </a:blipFill>
          </p:spPr>
        </p:sp>
      </p:grpSp>
      <p:grpSp>
        <p:nvGrpSpPr>
          <p:cNvPr name="Group 30" id="30"/>
          <p:cNvGrpSpPr>
            <a:grpSpLocks noChangeAspect="true"/>
          </p:cNvGrpSpPr>
          <p:nvPr/>
        </p:nvGrpSpPr>
        <p:grpSpPr>
          <a:xfrm rot="0">
            <a:off x="9586793" y="3218926"/>
            <a:ext cx="3172064" cy="2746865"/>
            <a:chOff x="0" y="0"/>
            <a:chExt cx="4282440" cy="3708400"/>
          </a:xfrm>
        </p:grpSpPr>
        <p:sp>
          <p:nvSpPr>
            <p:cNvPr name="Freeform 31" id="3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7739" r="0" b="-7739"/>
              </a:stretch>
            </a:blipFill>
          </p:spPr>
        </p:sp>
      </p:grpSp>
      <p:grpSp>
        <p:nvGrpSpPr>
          <p:cNvPr name="Group 32" id="32"/>
          <p:cNvGrpSpPr>
            <a:grpSpLocks noChangeAspect="true"/>
          </p:cNvGrpSpPr>
          <p:nvPr/>
        </p:nvGrpSpPr>
        <p:grpSpPr>
          <a:xfrm rot="0">
            <a:off x="13644443" y="3218926"/>
            <a:ext cx="3172064" cy="2746865"/>
            <a:chOff x="0" y="0"/>
            <a:chExt cx="4282440" cy="3708400"/>
          </a:xfrm>
        </p:grpSpPr>
        <p:sp>
          <p:nvSpPr>
            <p:cNvPr name="Freeform 33" id="33"/>
            <p:cNvSpPr/>
            <p:nvPr/>
          </p:nvSpPr>
          <p:spPr>
            <a:xfrm flipH="false" flipV="false" rot="-18000">
              <a:off x="29" y="-5580"/>
              <a:ext cx="4282381" cy="3719561"/>
            </a:xfrm>
            <a:custGeom>
              <a:avLst/>
              <a:gdLst/>
              <a:ahLst/>
              <a:cxnLst/>
              <a:rect r="r" b="b" t="t" l="l"/>
              <a:pathLst>
                <a:path h="3719561" w="4282381">
                  <a:moveTo>
                    <a:pt x="3221495" y="11211"/>
                  </a:moveTo>
                  <a:lnTo>
                    <a:pt x="1080304" y="0"/>
                  </a:lnTo>
                  <a:lnTo>
                    <a:pt x="0" y="1848569"/>
                  </a:lnTo>
                  <a:lnTo>
                    <a:pt x="1060887" y="3708349"/>
                  </a:lnTo>
                  <a:lnTo>
                    <a:pt x="3202078" y="3719560"/>
                  </a:lnTo>
                  <a:lnTo>
                    <a:pt x="4282382" y="1870991"/>
                  </a:lnTo>
                  <a:close/>
                </a:path>
              </a:pathLst>
            </a:custGeom>
            <a:blipFill>
              <a:blip r:embed="rId5"/>
              <a:stretch>
                <a:fillRect l="-5852" t="-16944" r="0" b="-4699"/>
              </a:stretch>
            </a:blipFill>
          </p:spPr>
        </p:sp>
      </p:grpSp>
      <p:grpSp>
        <p:nvGrpSpPr>
          <p:cNvPr name="Group 34" id="34"/>
          <p:cNvGrpSpPr/>
          <p:nvPr/>
        </p:nvGrpSpPr>
        <p:grpSpPr>
          <a:xfrm rot="0">
            <a:off x="-2092605" y="9258300"/>
            <a:ext cx="4185210" cy="2172476"/>
            <a:chOff x="0" y="0"/>
            <a:chExt cx="1345639" cy="698500"/>
          </a:xfrm>
        </p:grpSpPr>
        <p:sp>
          <p:nvSpPr>
            <p:cNvPr name="Freeform 35" id="3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36" id="3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37" id="37"/>
          <p:cNvGrpSpPr/>
          <p:nvPr/>
        </p:nvGrpSpPr>
        <p:grpSpPr>
          <a:xfrm rot="0">
            <a:off x="14234417" y="-1711588"/>
            <a:ext cx="4185210" cy="2172476"/>
            <a:chOff x="0" y="0"/>
            <a:chExt cx="1345639" cy="698500"/>
          </a:xfrm>
        </p:grpSpPr>
        <p:sp>
          <p:nvSpPr>
            <p:cNvPr name="Freeform 38" id="38"/>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39" id="39"/>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40" id="40"/>
          <p:cNvGrpSpPr/>
          <p:nvPr/>
        </p:nvGrpSpPr>
        <p:grpSpPr>
          <a:xfrm rot="0">
            <a:off x="-1016746" y="9777990"/>
            <a:ext cx="5306302" cy="1494660"/>
            <a:chOff x="0" y="0"/>
            <a:chExt cx="2479796" cy="698500"/>
          </a:xfrm>
        </p:grpSpPr>
        <p:sp>
          <p:nvSpPr>
            <p:cNvPr name="Freeform 41" id="41"/>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42" id="42"/>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grpSp>
        <p:nvGrpSpPr>
          <p:cNvPr name="Group 43" id="43"/>
          <p:cNvGrpSpPr/>
          <p:nvPr/>
        </p:nvGrpSpPr>
        <p:grpSpPr>
          <a:xfrm rot="0">
            <a:off x="16327022" y="-286442"/>
            <a:ext cx="2511232" cy="1494660"/>
            <a:chOff x="0" y="0"/>
            <a:chExt cx="1173575" cy="698500"/>
          </a:xfrm>
        </p:grpSpPr>
        <p:sp>
          <p:nvSpPr>
            <p:cNvPr name="Freeform 44" id="44"/>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45" id="45"/>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sp>
        <p:nvSpPr>
          <p:cNvPr name="TextBox 46" id="46"/>
          <p:cNvSpPr txBox="true"/>
          <p:nvPr/>
        </p:nvSpPr>
        <p:spPr>
          <a:xfrm rot="0">
            <a:off x="5651729" y="1248711"/>
            <a:ext cx="3175159" cy="919812"/>
          </a:xfrm>
          <a:prstGeom prst="rect">
            <a:avLst/>
          </a:prstGeom>
        </p:spPr>
        <p:txBody>
          <a:bodyPr anchor="t" rtlCol="false" tIns="0" lIns="0" bIns="0" rIns="0">
            <a:spAutoFit/>
          </a:bodyPr>
          <a:lstStyle/>
          <a:p>
            <a:pPr>
              <a:lnSpc>
                <a:spcPts val="7051"/>
              </a:lnSpc>
            </a:pPr>
            <a:r>
              <a:rPr lang="en-US" sz="5036">
                <a:solidFill>
                  <a:srgbClr val="000B5D"/>
                </a:solidFill>
                <a:latin typeface="Poppins"/>
              </a:rPr>
              <a:t>OUR TEAM</a:t>
            </a:r>
          </a:p>
        </p:txBody>
      </p:sp>
      <p:sp>
        <p:nvSpPr>
          <p:cNvPr name="TextBox 47" id="47"/>
          <p:cNvSpPr txBox="true"/>
          <p:nvPr/>
        </p:nvSpPr>
        <p:spPr>
          <a:xfrm rot="0">
            <a:off x="1028700" y="6226009"/>
            <a:ext cx="4057650" cy="391795"/>
          </a:xfrm>
          <a:prstGeom prst="rect">
            <a:avLst/>
          </a:prstGeom>
        </p:spPr>
        <p:txBody>
          <a:bodyPr anchor="t" rtlCol="false" tIns="0" lIns="0" bIns="0" rIns="0">
            <a:spAutoFit/>
          </a:bodyPr>
          <a:lstStyle/>
          <a:p>
            <a:pPr algn="ctr">
              <a:lnSpc>
                <a:spcPts val="3079"/>
              </a:lnSpc>
            </a:pPr>
            <a:r>
              <a:rPr lang="en-US" sz="2199">
                <a:solidFill>
                  <a:srgbClr val="000B5D"/>
                </a:solidFill>
                <a:latin typeface="Poppins Medium"/>
              </a:rPr>
              <a:t>Mr. Yordyod Limrostham </a:t>
            </a:r>
          </a:p>
        </p:txBody>
      </p:sp>
      <p:sp>
        <p:nvSpPr>
          <p:cNvPr name="TextBox 48" id="48"/>
          <p:cNvSpPr txBox="true"/>
          <p:nvPr/>
        </p:nvSpPr>
        <p:spPr>
          <a:xfrm rot="0">
            <a:off x="5086350" y="6226009"/>
            <a:ext cx="4057650" cy="391795"/>
          </a:xfrm>
          <a:prstGeom prst="rect">
            <a:avLst/>
          </a:prstGeom>
        </p:spPr>
        <p:txBody>
          <a:bodyPr anchor="t" rtlCol="false" tIns="0" lIns="0" bIns="0" rIns="0">
            <a:spAutoFit/>
          </a:bodyPr>
          <a:lstStyle/>
          <a:p>
            <a:pPr algn="ctr">
              <a:lnSpc>
                <a:spcPts val="3079"/>
              </a:lnSpc>
            </a:pPr>
            <a:r>
              <a:rPr lang="en-US" sz="2199">
                <a:solidFill>
                  <a:srgbClr val="000B5D"/>
                </a:solidFill>
                <a:latin typeface="Poppins Medium"/>
              </a:rPr>
              <a:t> Miss Natnarin Phonprapreut </a:t>
            </a:r>
          </a:p>
        </p:txBody>
      </p:sp>
      <p:sp>
        <p:nvSpPr>
          <p:cNvPr name="TextBox 49" id="49"/>
          <p:cNvSpPr txBox="true"/>
          <p:nvPr/>
        </p:nvSpPr>
        <p:spPr>
          <a:xfrm rot="0">
            <a:off x="9144000" y="6226009"/>
            <a:ext cx="4057650" cy="391795"/>
          </a:xfrm>
          <a:prstGeom prst="rect">
            <a:avLst/>
          </a:prstGeom>
        </p:spPr>
        <p:txBody>
          <a:bodyPr anchor="t" rtlCol="false" tIns="0" lIns="0" bIns="0" rIns="0">
            <a:spAutoFit/>
          </a:bodyPr>
          <a:lstStyle/>
          <a:p>
            <a:pPr algn="ctr">
              <a:lnSpc>
                <a:spcPts val="3079"/>
              </a:lnSpc>
            </a:pPr>
            <a:r>
              <a:rPr lang="en-US" sz="2199">
                <a:solidFill>
                  <a:srgbClr val="000B5D"/>
                </a:solidFill>
                <a:latin typeface="Poppins Medium"/>
              </a:rPr>
              <a:t>Mr. Jakkrin Srihajak</a:t>
            </a:r>
          </a:p>
        </p:txBody>
      </p:sp>
      <p:sp>
        <p:nvSpPr>
          <p:cNvPr name="TextBox 50" id="50"/>
          <p:cNvSpPr txBox="true"/>
          <p:nvPr/>
        </p:nvSpPr>
        <p:spPr>
          <a:xfrm rot="0">
            <a:off x="13201650" y="6226009"/>
            <a:ext cx="4057650" cy="391795"/>
          </a:xfrm>
          <a:prstGeom prst="rect">
            <a:avLst/>
          </a:prstGeom>
        </p:spPr>
        <p:txBody>
          <a:bodyPr anchor="t" rtlCol="false" tIns="0" lIns="0" bIns="0" rIns="0">
            <a:spAutoFit/>
          </a:bodyPr>
          <a:lstStyle/>
          <a:p>
            <a:pPr algn="ctr">
              <a:lnSpc>
                <a:spcPts val="3079"/>
              </a:lnSpc>
            </a:pPr>
            <a:r>
              <a:rPr lang="en-US" sz="2199">
                <a:solidFill>
                  <a:srgbClr val="000B5D"/>
                </a:solidFill>
                <a:latin typeface="Poppins Medium"/>
              </a:rPr>
              <a:t> Mr. Pipat Kumthinkaew</a:t>
            </a:r>
          </a:p>
        </p:txBody>
      </p:sp>
      <p:sp>
        <p:nvSpPr>
          <p:cNvPr name="TextBox 51" id="51"/>
          <p:cNvSpPr txBox="true"/>
          <p:nvPr/>
        </p:nvSpPr>
        <p:spPr>
          <a:xfrm rot="0">
            <a:off x="1028700" y="6636874"/>
            <a:ext cx="4057650" cy="391795"/>
          </a:xfrm>
          <a:prstGeom prst="rect">
            <a:avLst/>
          </a:prstGeom>
        </p:spPr>
        <p:txBody>
          <a:bodyPr anchor="t" rtlCol="false" tIns="0" lIns="0" bIns="0" rIns="0">
            <a:spAutoFit/>
          </a:bodyPr>
          <a:lstStyle/>
          <a:p>
            <a:pPr algn="ctr">
              <a:lnSpc>
                <a:spcPts val="3079"/>
              </a:lnSpc>
            </a:pPr>
            <a:r>
              <a:rPr lang="en-US" sz="2199">
                <a:solidFill>
                  <a:srgbClr val="000B5D"/>
                </a:solidFill>
                <a:latin typeface="Poppins"/>
              </a:rPr>
              <a:t>647020016-1</a:t>
            </a:r>
          </a:p>
        </p:txBody>
      </p:sp>
      <p:sp>
        <p:nvSpPr>
          <p:cNvPr name="TextBox 52" id="52"/>
          <p:cNvSpPr txBox="true"/>
          <p:nvPr/>
        </p:nvSpPr>
        <p:spPr>
          <a:xfrm rot="0">
            <a:off x="5086350" y="6636874"/>
            <a:ext cx="4057650" cy="391795"/>
          </a:xfrm>
          <a:prstGeom prst="rect">
            <a:avLst/>
          </a:prstGeom>
        </p:spPr>
        <p:txBody>
          <a:bodyPr anchor="t" rtlCol="false" tIns="0" lIns="0" bIns="0" rIns="0">
            <a:spAutoFit/>
          </a:bodyPr>
          <a:lstStyle/>
          <a:p>
            <a:pPr algn="ctr">
              <a:lnSpc>
                <a:spcPts val="3079"/>
              </a:lnSpc>
            </a:pPr>
            <a:r>
              <a:rPr lang="en-US" sz="2199">
                <a:solidFill>
                  <a:srgbClr val="000B5D"/>
                </a:solidFill>
                <a:latin typeface="Poppins"/>
              </a:rPr>
              <a:t>655380002-2</a:t>
            </a:r>
          </a:p>
        </p:txBody>
      </p:sp>
      <p:sp>
        <p:nvSpPr>
          <p:cNvPr name="TextBox 53" id="53"/>
          <p:cNvSpPr txBox="true"/>
          <p:nvPr/>
        </p:nvSpPr>
        <p:spPr>
          <a:xfrm rot="0">
            <a:off x="9144000" y="6636874"/>
            <a:ext cx="4057650" cy="391795"/>
          </a:xfrm>
          <a:prstGeom prst="rect">
            <a:avLst/>
          </a:prstGeom>
        </p:spPr>
        <p:txBody>
          <a:bodyPr anchor="t" rtlCol="false" tIns="0" lIns="0" bIns="0" rIns="0">
            <a:spAutoFit/>
          </a:bodyPr>
          <a:lstStyle/>
          <a:p>
            <a:pPr algn="ctr">
              <a:lnSpc>
                <a:spcPts val="3079"/>
              </a:lnSpc>
            </a:pPr>
            <a:r>
              <a:rPr lang="en-US" sz="2199">
                <a:solidFill>
                  <a:srgbClr val="000B5D"/>
                </a:solidFill>
                <a:latin typeface="Poppins"/>
              </a:rPr>
              <a:t>655380003-0</a:t>
            </a:r>
          </a:p>
        </p:txBody>
      </p:sp>
      <p:sp>
        <p:nvSpPr>
          <p:cNvPr name="TextBox 54" id="54"/>
          <p:cNvSpPr txBox="true"/>
          <p:nvPr/>
        </p:nvSpPr>
        <p:spPr>
          <a:xfrm rot="0">
            <a:off x="13201650" y="6636874"/>
            <a:ext cx="4057650" cy="391795"/>
          </a:xfrm>
          <a:prstGeom prst="rect">
            <a:avLst/>
          </a:prstGeom>
        </p:spPr>
        <p:txBody>
          <a:bodyPr anchor="t" rtlCol="false" tIns="0" lIns="0" bIns="0" rIns="0">
            <a:spAutoFit/>
          </a:bodyPr>
          <a:lstStyle/>
          <a:p>
            <a:pPr algn="ctr">
              <a:lnSpc>
                <a:spcPts val="3079"/>
              </a:lnSpc>
            </a:pPr>
            <a:r>
              <a:rPr lang="en-US" sz="2199">
                <a:solidFill>
                  <a:srgbClr val="000B5D"/>
                </a:solidFill>
                <a:latin typeface="Poppins"/>
              </a:rPr>
              <a:t> 665380009-9</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8576849" y="-9193453"/>
            <a:ext cx="1362308" cy="20110698"/>
            <a:chOff x="0" y="0"/>
            <a:chExt cx="925024" cy="13655412"/>
          </a:xfrm>
        </p:grpSpPr>
        <p:sp>
          <p:nvSpPr>
            <p:cNvPr name="Freeform 6" id="6"/>
            <p:cNvSpPr/>
            <p:nvPr/>
          </p:nvSpPr>
          <p:spPr>
            <a:xfrm flipH="false" flipV="false" rot="0">
              <a:off x="0" y="7838"/>
              <a:ext cx="925024" cy="13639735"/>
            </a:xfrm>
            <a:custGeom>
              <a:avLst/>
              <a:gdLst/>
              <a:ahLst/>
              <a:cxnLst/>
              <a:rect r="r" b="b" t="t" l="l"/>
              <a:pathLst>
                <a:path h="13639735" w="925024">
                  <a:moveTo>
                    <a:pt x="511696" y="13771"/>
                  </a:moveTo>
                  <a:lnTo>
                    <a:pt x="875840" y="173753"/>
                  </a:lnTo>
                  <a:cubicBezTo>
                    <a:pt x="905726" y="186884"/>
                    <a:pt x="925024" y="216440"/>
                    <a:pt x="925024" y="249084"/>
                  </a:cubicBezTo>
                  <a:lnTo>
                    <a:pt x="925024" y="13390653"/>
                  </a:lnTo>
                  <a:cubicBezTo>
                    <a:pt x="925024" y="13423296"/>
                    <a:pt x="905726" y="13452852"/>
                    <a:pt x="875840" y="13465981"/>
                  </a:cubicBezTo>
                  <a:lnTo>
                    <a:pt x="511696" y="13625965"/>
                  </a:lnTo>
                  <a:cubicBezTo>
                    <a:pt x="480353" y="13639735"/>
                    <a:pt x="444672" y="13639735"/>
                    <a:pt x="413328" y="13625965"/>
                  </a:cubicBezTo>
                  <a:lnTo>
                    <a:pt x="49184" y="13465981"/>
                  </a:lnTo>
                  <a:cubicBezTo>
                    <a:pt x="19298" y="13452852"/>
                    <a:pt x="0" y="13423296"/>
                    <a:pt x="0" y="13390653"/>
                  </a:cubicBezTo>
                  <a:lnTo>
                    <a:pt x="0" y="249084"/>
                  </a:lnTo>
                  <a:cubicBezTo>
                    <a:pt x="0" y="216440"/>
                    <a:pt x="19298" y="186884"/>
                    <a:pt x="49184" y="173753"/>
                  </a:cubicBezTo>
                  <a:lnTo>
                    <a:pt x="413328" y="13771"/>
                  </a:lnTo>
                  <a:cubicBezTo>
                    <a:pt x="444672" y="0"/>
                    <a:pt x="480353" y="0"/>
                    <a:pt x="511696" y="13771"/>
                  </a:cubicBezTo>
                  <a:close/>
                </a:path>
              </a:pathLst>
            </a:custGeom>
            <a:solidFill>
              <a:srgbClr val="000B5D"/>
            </a:solidFill>
          </p:spPr>
        </p:sp>
        <p:sp>
          <p:nvSpPr>
            <p:cNvPr name="TextBox 7" id="7"/>
            <p:cNvSpPr txBox="true"/>
            <p:nvPr/>
          </p:nvSpPr>
          <p:spPr>
            <a:xfrm>
              <a:off x="0" y="158750"/>
              <a:ext cx="925024" cy="13356962"/>
            </a:xfrm>
            <a:prstGeom prst="rect">
              <a:avLst/>
            </a:prstGeom>
          </p:spPr>
          <p:txBody>
            <a:bodyPr anchor="ctr" rtlCol="false" tIns="50800" lIns="50800" bIns="50800" rIns="50800"/>
            <a:lstStyle/>
            <a:p>
              <a:pPr algn="ctr">
                <a:lnSpc>
                  <a:spcPts val="2376"/>
                </a:lnSpc>
              </a:pPr>
            </a:p>
          </p:txBody>
        </p:sp>
      </p:grpSp>
      <p:sp>
        <p:nvSpPr>
          <p:cNvPr name="Freeform 8" id="8"/>
          <p:cNvSpPr/>
          <p:nvPr/>
        </p:nvSpPr>
        <p:spPr>
          <a:xfrm flipH="false" flipV="false" rot="0">
            <a:off x="3519889" y="2879881"/>
            <a:ext cx="11476227" cy="6748740"/>
          </a:xfrm>
          <a:custGeom>
            <a:avLst/>
            <a:gdLst/>
            <a:ahLst/>
            <a:cxnLst/>
            <a:rect r="r" b="b" t="t" l="l"/>
            <a:pathLst>
              <a:path h="6748740" w="11476227">
                <a:moveTo>
                  <a:pt x="0" y="0"/>
                </a:moveTo>
                <a:lnTo>
                  <a:pt x="11476227" y="0"/>
                </a:lnTo>
                <a:lnTo>
                  <a:pt x="11476227" y="6748740"/>
                </a:lnTo>
                <a:lnTo>
                  <a:pt x="0" y="6748740"/>
                </a:lnTo>
                <a:lnTo>
                  <a:pt x="0" y="0"/>
                </a:lnTo>
                <a:close/>
              </a:path>
            </a:pathLst>
          </a:custGeom>
          <a:blipFill>
            <a:blip r:embed="rId2"/>
            <a:stretch>
              <a:fillRect l="0" t="0" r="0" b="0"/>
            </a:stretch>
          </a:blipFill>
        </p:spPr>
      </p:sp>
      <p:sp>
        <p:nvSpPr>
          <p:cNvPr name="TextBox 9" id="9"/>
          <p:cNvSpPr txBox="true"/>
          <p:nvPr/>
        </p:nvSpPr>
        <p:spPr>
          <a:xfrm rot="0">
            <a:off x="3231191" y="1736881"/>
            <a:ext cx="15890830" cy="1076325"/>
          </a:xfrm>
          <a:prstGeom prst="rect">
            <a:avLst/>
          </a:prstGeom>
        </p:spPr>
        <p:txBody>
          <a:bodyPr anchor="t" rtlCol="false" tIns="0" lIns="0" bIns="0" rIns="0">
            <a:spAutoFit/>
          </a:bodyPr>
          <a:lstStyle/>
          <a:p>
            <a:pPr>
              <a:lnSpc>
                <a:spcPts val="4200"/>
              </a:lnSpc>
            </a:pPr>
            <a:r>
              <a:rPr lang="en-US" sz="3000">
                <a:solidFill>
                  <a:srgbClr val="000000"/>
                </a:solidFill>
                <a:latin typeface="Poppins Bold"/>
              </a:rPr>
              <a:t>Table 3 : Model prediction bias comparison after applied </a:t>
            </a:r>
          </a:p>
          <a:p>
            <a:pPr>
              <a:lnSpc>
                <a:spcPts val="4200"/>
              </a:lnSpc>
            </a:pPr>
            <a:r>
              <a:rPr lang="en-US" sz="3000">
                <a:solidFill>
                  <a:srgbClr val="000000"/>
                </a:solidFill>
                <a:latin typeface="Poppins Bold"/>
              </a:rPr>
              <a:t>sampling techniques  </a:t>
            </a:r>
          </a:p>
        </p:txBody>
      </p:sp>
      <p:sp>
        <p:nvSpPr>
          <p:cNvPr name="TextBox 10" id="10"/>
          <p:cNvSpPr txBox="true"/>
          <p:nvPr/>
        </p:nvSpPr>
        <p:spPr>
          <a:xfrm rot="0">
            <a:off x="640438" y="212725"/>
            <a:ext cx="14327681" cy="1254125"/>
          </a:xfrm>
          <a:prstGeom prst="rect">
            <a:avLst/>
          </a:prstGeom>
        </p:spPr>
        <p:txBody>
          <a:bodyPr anchor="t" rtlCol="false" tIns="0" lIns="0" bIns="0" rIns="0">
            <a:spAutoFit/>
          </a:bodyPr>
          <a:lstStyle/>
          <a:p>
            <a:pPr>
              <a:lnSpc>
                <a:spcPts val="4900"/>
              </a:lnSpc>
            </a:pPr>
            <a:r>
              <a:rPr lang="en-US" sz="3500">
                <a:solidFill>
                  <a:srgbClr val="FFFFFF"/>
                </a:solidFill>
                <a:latin typeface="Poppins Bold"/>
              </a:rPr>
              <a:t>2nd goal : Analyse model bias to decrease the prediction bias and have fairness predicted result. </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16138641" y="-1631661"/>
            <a:ext cx="1028700" cy="5320722"/>
            <a:chOff x="0" y="0"/>
            <a:chExt cx="698500" cy="3612836"/>
          </a:xfrm>
        </p:grpSpPr>
        <p:sp>
          <p:nvSpPr>
            <p:cNvPr name="Freeform 6" id="6"/>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7" id="7"/>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1938288" y="2335407"/>
            <a:ext cx="13911010" cy="4057650"/>
          </a:xfrm>
          <a:prstGeom prst="rect">
            <a:avLst/>
          </a:prstGeom>
        </p:spPr>
        <p:txBody>
          <a:bodyPr anchor="t" rtlCol="false" tIns="0" lIns="0" bIns="0" rIns="0">
            <a:spAutoFit/>
          </a:bodyPr>
          <a:lstStyle/>
          <a:p>
            <a:pPr>
              <a:lnSpc>
                <a:spcPts val="4900"/>
              </a:lnSpc>
            </a:pPr>
            <a:r>
              <a:rPr lang="en-US" sz="3500">
                <a:solidFill>
                  <a:srgbClr val="000000"/>
                </a:solidFill>
                <a:latin typeface="Canva Sans Bold"/>
              </a:rPr>
              <a:t>Summary</a:t>
            </a:r>
          </a:p>
          <a:p>
            <a:pPr>
              <a:lnSpc>
                <a:spcPts val="4200"/>
              </a:lnSpc>
            </a:pPr>
          </a:p>
          <a:p>
            <a:pPr marL="604519" indent="-302260" lvl="1">
              <a:lnSpc>
                <a:spcPts val="3919"/>
              </a:lnSpc>
              <a:buFont typeface="Arial"/>
              <a:buChar char="•"/>
            </a:pPr>
            <a:r>
              <a:rPr lang="en-US" sz="2799">
                <a:solidFill>
                  <a:srgbClr val="000000"/>
                </a:solidFill>
                <a:latin typeface="Canva Sans"/>
              </a:rPr>
              <a:t>Training of non-sampling dataset can give higher performance accuracy from some machine learning models than doing over-sampling or under-sampling with original dataset except Naive Bayes.</a:t>
            </a:r>
          </a:p>
          <a:p>
            <a:pPr marL="604519" indent="-302260" lvl="1">
              <a:lnSpc>
                <a:spcPts val="3919"/>
              </a:lnSpc>
              <a:buFont typeface="Arial"/>
              <a:buChar char="•"/>
            </a:pPr>
            <a:r>
              <a:rPr lang="en-US" sz="2799">
                <a:solidFill>
                  <a:srgbClr val="000000"/>
                </a:solidFill>
                <a:latin typeface="Canva Sans"/>
              </a:rPr>
              <a:t>The lowest values of false negatives (FN) came from model that training with non-sampling dataset.</a:t>
            </a:r>
          </a:p>
          <a:p>
            <a:pPr>
              <a:lnSpc>
                <a:spcPts val="349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259310" y="-4363677"/>
            <a:ext cx="1225847" cy="8727354"/>
            <a:chOff x="0" y="0"/>
            <a:chExt cx="414424" cy="2950467"/>
          </a:xfrm>
        </p:grpSpPr>
        <p:sp>
          <p:nvSpPr>
            <p:cNvPr name="Freeform 3" id="3"/>
            <p:cNvSpPr/>
            <p:nvPr/>
          </p:nvSpPr>
          <p:spPr>
            <a:xfrm flipH="false" flipV="false" rot="0">
              <a:off x="0" y="18584"/>
              <a:ext cx="414423" cy="2913299"/>
            </a:xfrm>
            <a:custGeom>
              <a:avLst/>
              <a:gdLst/>
              <a:ahLst/>
              <a:cxnLst/>
              <a:rect r="r" b="b" t="t" l="l"/>
              <a:pathLst>
                <a:path h="2913299" w="414423">
                  <a:moveTo>
                    <a:pt x="249838" y="23217"/>
                  </a:moveTo>
                  <a:lnTo>
                    <a:pt x="371797" y="142815"/>
                  </a:lnTo>
                  <a:cubicBezTo>
                    <a:pt x="399061" y="169551"/>
                    <a:pt x="414423" y="206132"/>
                    <a:pt x="414423" y="244318"/>
                  </a:cubicBezTo>
                  <a:lnTo>
                    <a:pt x="414423" y="2668981"/>
                  </a:lnTo>
                  <a:cubicBezTo>
                    <a:pt x="414423" y="2707167"/>
                    <a:pt x="399061" y="2743747"/>
                    <a:pt x="371797" y="2770484"/>
                  </a:cubicBezTo>
                  <a:lnTo>
                    <a:pt x="249838" y="2890082"/>
                  </a:lnTo>
                  <a:cubicBezTo>
                    <a:pt x="226163" y="2913299"/>
                    <a:pt x="188261" y="2913299"/>
                    <a:pt x="164586" y="2890082"/>
                  </a:cubicBezTo>
                  <a:lnTo>
                    <a:pt x="42626" y="2770484"/>
                  </a:lnTo>
                  <a:cubicBezTo>
                    <a:pt x="15362" y="2743747"/>
                    <a:pt x="0" y="2707167"/>
                    <a:pt x="0" y="2668981"/>
                  </a:cubicBezTo>
                  <a:lnTo>
                    <a:pt x="0" y="244318"/>
                  </a:lnTo>
                  <a:cubicBezTo>
                    <a:pt x="0" y="206132"/>
                    <a:pt x="15362" y="169551"/>
                    <a:pt x="42626" y="142815"/>
                  </a:cubicBezTo>
                  <a:lnTo>
                    <a:pt x="164586" y="23217"/>
                  </a:lnTo>
                  <a:cubicBezTo>
                    <a:pt x="188261" y="0"/>
                    <a:pt x="226163" y="0"/>
                    <a:pt x="249838" y="23217"/>
                  </a:cubicBezTo>
                  <a:close/>
                </a:path>
              </a:pathLst>
            </a:custGeom>
            <a:solidFill>
              <a:srgbClr val="00ADEF"/>
            </a:solidFill>
          </p:spPr>
        </p:sp>
        <p:sp>
          <p:nvSpPr>
            <p:cNvPr name="TextBox 4" id="4"/>
            <p:cNvSpPr txBox="true"/>
            <p:nvPr/>
          </p:nvSpPr>
          <p:spPr>
            <a:xfrm>
              <a:off x="0" y="158750"/>
              <a:ext cx="414424"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14948659" y="-4039974"/>
            <a:ext cx="1582332" cy="10686613"/>
            <a:chOff x="0" y="0"/>
            <a:chExt cx="534941" cy="3612836"/>
          </a:xfrm>
        </p:grpSpPr>
        <p:sp>
          <p:nvSpPr>
            <p:cNvPr name="Freeform 6" id="6"/>
            <p:cNvSpPr/>
            <p:nvPr/>
          </p:nvSpPr>
          <p:spPr>
            <a:xfrm flipH="false" flipV="false" rot="0">
              <a:off x="0" y="11442"/>
              <a:ext cx="534941" cy="3589952"/>
            </a:xfrm>
            <a:custGeom>
              <a:avLst/>
              <a:gdLst/>
              <a:ahLst/>
              <a:cxnLst/>
              <a:rect r="r" b="b" t="t" l="l"/>
              <a:pathLst>
                <a:path h="3589952" w="534941">
                  <a:moveTo>
                    <a:pt x="304299" y="16537"/>
                  </a:moveTo>
                  <a:lnTo>
                    <a:pt x="498112" y="163779"/>
                  </a:lnTo>
                  <a:cubicBezTo>
                    <a:pt x="521315" y="181406"/>
                    <a:pt x="534941" y="208870"/>
                    <a:pt x="534941" y="238010"/>
                  </a:cubicBezTo>
                  <a:lnTo>
                    <a:pt x="534941" y="3351942"/>
                  </a:lnTo>
                  <a:cubicBezTo>
                    <a:pt x="534941" y="3381082"/>
                    <a:pt x="521315" y="3408545"/>
                    <a:pt x="498112" y="3426173"/>
                  </a:cubicBezTo>
                  <a:lnTo>
                    <a:pt x="304299" y="3573414"/>
                  </a:lnTo>
                  <a:cubicBezTo>
                    <a:pt x="282531" y="3589952"/>
                    <a:pt x="252409" y="3589952"/>
                    <a:pt x="230642" y="3573414"/>
                  </a:cubicBezTo>
                  <a:lnTo>
                    <a:pt x="36829" y="3426173"/>
                  </a:lnTo>
                  <a:cubicBezTo>
                    <a:pt x="13626" y="3408545"/>
                    <a:pt x="0" y="3381082"/>
                    <a:pt x="0" y="3351942"/>
                  </a:cubicBezTo>
                  <a:lnTo>
                    <a:pt x="0" y="238010"/>
                  </a:lnTo>
                  <a:cubicBezTo>
                    <a:pt x="0" y="208870"/>
                    <a:pt x="13626" y="181406"/>
                    <a:pt x="36829" y="163779"/>
                  </a:cubicBezTo>
                  <a:lnTo>
                    <a:pt x="230642" y="16537"/>
                  </a:lnTo>
                  <a:cubicBezTo>
                    <a:pt x="252409" y="0"/>
                    <a:pt x="282531" y="0"/>
                    <a:pt x="304299" y="16537"/>
                  </a:cubicBezTo>
                  <a:close/>
                </a:path>
              </a:pathLst>
            </a:custGeom>
            <a:solidFill>
              <a:srgbClr val="000B5D"/>
            </a:solidFill>
          </p:spPr>
        </p:sp>
        <p:sp>
          <p:nvSpPr>
            <p:cNvPr name="TextBox 7" id="7"/>
            <p:cNvSpPr txBox="true"/>
            <p:nvPr/>
          </p:nvSpPr>
          <p:spPr>
            <a:xfrm>
              <a:off x="0" y="158750"/>
              <a:ext cx="534941" cy="3314386"/>
            </a:xfrm>
            <a:prstGeom prst="rect">
              <a:avLst/>
            </a:prstGeom>
          </p:spPr>
          <p:txBody>
            <a:bodyPr anchor="ctr" rtlCol="false" tIns="50800" lIns="50800" bIns="50800" rIns="50800"/>
            <a:lstStyle/>
            <a:p>
              <a:pPr algn="ctr">
                <a:lnSpc>
                  <a:spcPts val="2376"/>
                </a:lnSpc>
              </a:pPr>
            </a:p>
          </p:txBody>
        </p:sp>
      </p:grpSp>
      <p:sp>
        <p:nvSpPr>
          <p:cNvPr name="Freeform 8" id="8"/>
          <p:cNvSpPr/>
          <p:nvPr/>
        </p:nvSpPr>
        <p:spPr>
          <a:xfrm flipH="false" flipV="false" rot="0">
            <a:off x="11962427" y="2094499"/>
            <a:ext cx="7554796" cy="4835069"/>
          </a:xfrm>
          <a:custGeom>
            <a:avLst/>
            <a:gdLst/>
            <a:ahLst/>
            <a:cxnLst/>
            <a:rect r="r" b="b" t="t" l="l"/>
            <a:pathLst>
              <a:path h="4835069" w="7554796">
                <a:moveTo>
                  <a:pt x="0" y="0"/>
                </a:moveTo>
                <a:lnTo>
                  <a:pt x="7554796" y="0"/>
                </a:lnTo>
                <a:lnTo>
                  <a:pt x="7554796" y="4835069"/>
                </a:lnTo>
                <a:lnTo>
                  <a:pt x="0" y="4835069"/>
                </a:lnTo>
                <a:lnTo>
                  <a:pt x="0" y="0"/>
                </a:lnTo>
                <a:close/>
              </a:path>
            </a:pathLst>
          </a:custGeom>
          <a:blipFill>
            <a:blip r:embed="rId2"/>
            <a:stretch>
              <a:fillRect l="0" t="0" r="0" b="0"/>
            </a:stretch>
          </a:blipFill>
        </p:spPr>
      </p:sp>
      <p:sp>
        <p:nvSpPr>
          <p:cNvPr name="TextBox 9" id="9"/>
          <p:cNvSpPr txBox="true"/>
          <p:nvPr/>
        </p:nvSpPr>
        <p:spPr>
          <a:xfrm rot="0">
            <a:off x="4912483" y="3660194"/>
            <a:ext cx="8452829" cy="1866397"/>
          </a:xfrm>
          <a:prstGeom prst="rect">
            <a:avLst/>
          </a:prstGeom>
        </p:spPr>
        <p:txBody>
          <a:bodyPr anchor="t" rtlCol="false" tIns="0" lIns="0" bIns="0" rIns="0">
            <a:spAutoFit/>
          </a:bodyPr>
          <a:lstStyle/>
          <a:p>
            <a:pPr>
              <a:lnSpc>
                <a:spcPts val="14470"/>
              </a:lnSpc>
            </a:pPr>
            <a:r>
              <a:rPr lang="en-US" sz="10336">
                <a:solidFill>
                  <a:srgbClr val="000B5D"/>
                </a:solidFill>
                <a:latin typeface="Poppins Semi-Bold"/>
              </a:rPr>
              <a:t>MILESTONE 3</a:t>
            </a:r>
          </a:p>
        </p:txBody>
      </p:sp>
      <p:sp>
        <p:nvSpPr>
          <p:cNvPr name="Freeform 10" id="10"/>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grpSp>
        <p:nvGrpSpPr>
          <p:cNvPr name="Group 11" id="11"/>
          <p:cNvGrpSpPr/>
          <p:nvPr/>
        </p:nvGrpSpPr>
        <p:grpSpPr>
          <a:xfrm rot="5400000">
            <a:off x="2409776" y="4509948"/>
            <a:ext cx="1429553" cy="8727354"/>
            <a:chOff x="0" y="0"/>
            <a:chExt cx="483291" cy="2950467"/>
          </a:xfrm>
        </p:grpSpPr>
        <p:sp>
          <p:nvSpPr>
            <p:cNvPr name="Freeform 12" id="12"/>
            <p:cNvSpPr/>
            <p:nvPr/>
          </p:nvSpPr>
          <p:spPr>
            <a:xfrm flipH="false" flipV="false" rot="0">
              <a:off x="0" y="13902"/>
              <a:ext cx="483291" cy="2922662"/>
            </a:xfrm>
            <a:custGeom>
              <a:avLst/>
              <a:gdLst/>
              <a:ahLst/>
              <a:cxnLst/>
              <a:rect r="r" b="b" t="t" l="l"/>
              <a:pathLst>
                <a:path h="2922662" w="483291">
                  <a:moveTo>
                    <a:pt x="280828" y="19047"/>
                  </a:moveTo>
                  <a:lnTo>
                    <a:pt x="444108" y="156349"/>
                  </a:lnTo>
                  <a:cubicBezTo>
                    <a:pt x="468949" y="177238"/>
                    <a:pt x="483291" y="208036"/>
                    <a:pt x="483291" y="240493"/>
                  </a:cubicBezTo>
                  <a:lnTo>
                    <a:pt x="483291" y="2682170"/>
                  </a:lnTo>
                  <a:cubicBezTo>
                    <a:pt x="483291" y="2714627"/>
                    <a:pt x="468949" y="2745425"/>
                    <a:pt x="444108" y="2766313"/>
                  </a:cubicBezTo>
                  <a:lnTo>
                    <a:pt x="280828" y="2903616"/>
                  </a:lnTo>
                  <a:cubicBezTo>
                    <a:pt x="258178" y="2922662"/>
                    <a:pt x="225113" y="2922662"/>
                    <a:pt x="202463" y="2903616"/>
                  </a:cubicBezTo>
                  <a:lnTo>
                    <a:pt x="39183" y="2766313"/>
                  </a:lnTo>
                  <a:cubicBezTo>
                    <a:pt x="14341" y="2745425"/>
                    <a:pt x="0" y="2714627"/>
                    <a:pt x="0" y="2682170"/>
                  </a:cubicBezTo>
                  <a:lnTo>
                    <a:pt x="0" y="240493"/>
                  </a:lnTo>
                  <a:cubicBezTo>
                    <a:pt x="0" y="208036"/>
                    <a:pt x="14341" y="177238"/>
                    <a:pt x="39183" y="156349"/>
                  </a:cubicBezTo>
                  <a:lnTo>
                    <a:pt x="202463" y="19047"/>
                  </a:lnTo>
                  <a:cubicBezTo>
                    <a:pt x="225113" y="0"/>
                    <a:pt x="258178" y="0"/>
                    <a:pt x="280828" y="19047"/>
                  </a:cubicBezTo>
                  <a:close/>
                </a:path>
              </a:pathLst>
            </a:custGeom>
            <a:solidFill>
              <a:srgbClr val="00ADEF"/>
            </a:solidFill>
          </p:spPr>
        </p:sp>
        <p:sp>
          <p:nvSpPr>
            <p:cNvPr name="TextBox 13" id="13"/>
            <p:cNvSpPr txBox="true"/>
            <p:nvPr/>
          </p:nvSpPr>
          <p:spPr>
            <a:xfrm>
              <a:off x="0" y="158750"/>
              <a:ext cx="483291" cy="2652017"/>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5400000">
            <a:off x="207913" y="5036261"/>
            <a:ext cx="1582332" cy="10686613"/>
            <a:chOff x="0" y="0"/>
            <a:chExt cx="534941" cy="3612836"/>
          </a:xfrm>
        </p:grpSpPr>
        <p:sp>
          <p:nvSpPr>
            <p:cNvPr name="Freeform 15" id="15"/>
            <p:cNvSpPr/>
            <p:nvPr/>
          </p:nvSpPr>
          <p:spPr>
            <a:xfrm flipH="false" flipV="false" rot="0">
              <a:off x="0" y="11442"/>
              <a:ext cx="534941" cy="3589952"/>
            </a:xfrm>
            <a:custGeom>
              <a:avLst/>
              <a:gdLst/>
              <a:ahLst/>
              <a:cxnLst/>
              <a:rect r="r" b="b" t="t" l="l"/>
              <a:pathLst>
                <a:path h="3589952" w="534941">
                  <a:moveTo>
                    <a:pt x="304299" y="16537"/>
                  </a:moveTo>
                  <a:lnTo>
                    <a:pt x="498112" y="163779"/>
                  </a:lnTo>
                  <a:cubicBezTo>
                    <a:pt x="521315" y="181406"/>
                    <a:pt x="534941" y="208870"/>
                    <a:pt x="534941" y="238010"/>
                  </a:cubicBezTo>
                  <a:lnTo>
                    <a:pt x="534941" y="3351942"/>
                  </a:lnTo>
                  <a:cubicBezTo>
                    <a:pt x="534941" y="3381082"/>
                    <a:pt x="521315" y="3408545"/>
                    <a:pt x="498112" y="3426173"/>
                  </a:cubicBezTo>
                  <a:lnTo>
                    <a:pt x="304299" y="3573414"/>
                  </a:lnTo>
                  <a:cubicBezTo>
                    <a:pt x="282531" y="3589952"/>
                    <a:pt x="252409" y="3589952"/>
                    <a:pt x="230642" y="3573414"/>
                  </a:cubicBezTo>
                  <a:lnTo>
                    <a:pt x="36829" y="3426173"/>
                  </a:lnTo>
                  <a:cubicBezTo>
                    <a:pt x="13626" y="3408545"/>
                    <a:pt x="0" y="3381082"/>
                    <a:pt x="0" y="3351942"/>
                  </a:cubicBezTo>
                  <a:lnTo>
                    <a:pt x="0" y="238010"/>
                  </a:lnTo>
                  <a:cubicBezTo>
                    <a:pt x="0" y="208870"/>
                    <a:pt x="13626" y="181406"/>
                    <a:pt x="36829" y="163779"/>
                  </a:cubicBezTo>
                  <a:lnTo>
                    <a:pt x="230642" y="16537"/>
                  </a:lnTo>
                  <a:cubicBezTo>
                    <a:pt x="252409" y="0"/>
                    <a:pt x="282531" y="0"/>
                    <a:pt x="304299" y="16537"/>
                  </a:cubicBezTo>
                  <a:close/>
                </a:path>
              </a:pathLst>
            </a:custGeom>
            <a:solidFill>
              <a:srgbClr val="000B5D"/>
            </a:solidFill>
          </p:spPr>
        </p:sp>
        <p:sp>
          <p:nvSpPr>
            <p:cNvPr name="TextBox 16" id="16"/>
            <p:cNvSpPr txBox="true"/>
            <p:nvPr/>
          </p:nvSpPr>
          <p:spPr>
            <a:xfrm>
              <a:off x="0" y="158750"/>
              <a:ext cx="534941" cy="3314386"/>
            </a:xfrm>
            <a:prstGeom prst="rect">
              <a:avLst/>
            </a:prstGeom>
          </p:spPr>
          <p:txBody>
            <a:bodyPr anchor="ctr" rtlCol="false" tIns="50800" lIns="50800" bIns="50800" rIns="50800"/>
            <a:lstStyle/>
            <a:p>
              <a:pPr algn="ctr">
                <a:lnSpc>
                  <a:spcPts val="2376"/>
                </a:lnSpc>
              </a:pPr>
            </a:p>
          </p:txBody>
        </p:sp>
      </p:grpSp>
      <p:sp>
        <p:nvSpPr>
          <p:cNvPr name="AutoShape 17" id="17"/>
          <p:cNvSpPr/>
          <p:nvPr/>
        </p:nvSpPr>
        <p:spPr>
          <a:xfrm>
            <a:off x="3747850" y="5545642"/>
            <a:ext cx="10340320" cy="0"/>
          </a:xfrm>
          <a:prstGeom prst="line">
            <a:avLst/>
          </a:prstGeom>
          <a:ln cap="flat" w="38100">
            <a:solidFill>
              <a:srgbClr val="000000"/>
            </a:solidFill>
            <a:prstDash val="solid"/>
            <a:headEnd type="none" len="sm" w="sm"/>
            <a:tailEnd type="none" len="sm" w="sm"/>
          </a:ln>
        </p:spPr>
      </p:sp>
      <p:sp>
        <p:nvSpPr>
          <p:cNvPr name="TextBox 18" id="18"/>
          <p:cNvSpPr txBox="true"/>
          <p:nvPr/>
        </p:nvSpPr>
        <p:spPr>
          <a:xfrm rot="0">
            <a:off x="3512803" y="5688517"/>
            <a:ext cx="10720420" cy="1787525"/>
          </a:xfrm>
          <a:prstGeom prst="rect">
            <a:avLst/>
          </a:prstGeom>
        </p:spPr>
        <p:txBody>
          <a:bodyPr anchor="t" rtlCol="false" tIns="0" lIns="0" bIns="0" rIns="0">
            <a:spAutoFit/>
          </a:bodyPr>
          <a:lstStyle/>
          <a:p>
            <a:pPr algn="ctr">
              <a:lnSpc>
                <a:spcPts val="7000"/>
              </a:lnSpc>
            </a:pPr>
            <a:r>
              <a:rPr lang="en-US" sz="5000">
                <a:solidFill>
                  <a:srgbClr val="000B5D"/>
                </a:solidFill>
                <a:latin typeface="Poppins Semi-Bold"/>
              </a:rPr>
              <a:t>MITIGATING BIAS AND FAIRNESS MEASUREMENT IN DATASET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8576849" y="-9193453"/>
            <a:ext cx="1362308" cy="20110698"/>
            <a:chOff x="0" y="0"/>
            <a:chExt cx="925024" cy="13655412"/>
          </a:xfrm>
        </p:grpSpPr>
        <p:sp>
          <p:nvSpPr>
            <p:cNvPr name="Freeform 6" id="6"/>
            <p:cNvSpPr/>
            <p:nvPr/>
          </p:nvSpPr>
          <p:spPr>
            <a:xfrm flipH="false" flipV="false" rot="0">
              <a:off x="0" y="7838"/>
              <a:ext cx="925024" cy="13639735"/>
            </a:xfrm>
            <a:custGeom>
              <a:avLst/>
              <a:gdLst/>
              <a:ahLst/>
              <a:cxnLst/>
              <a:rect r="r" b="b" t="t" l="l"/>
              <a:pathLst>
                <a:path h="13639735" w="925024">
                  <a:moveTo>
                    <a:pt x="511696" y="13771"/>
                  </a:moveTo>
                  <a:lnTo>
                    <a:pt x="875840" y="173753"/>
                  </a:lnTo>
                  <a:cubicBezTo>
                    <a:pt x="905726" y="186884"/>
                    <a:pt x="925024" y="216440"/>
                    <a:pt x="925024" y="249084"/>
                  </a:cubicBezTo>
                  <a:lnTo>
                    <a:pt x="925024" y="13390653"/>
                  </a:lnTo>
                  <a:cubicBezTo>
                    <a:pt x="925024" y="13423296"/>
                    <a:pt x="905726" y="13452852"/>
                    <a:pt x="875840" y="13465981"/>
                  </a:cubicBezTo>
                  <a:lnTo>
                    <a:pt x="511696" y="13625965"/>
                  </a:lnTo>
                  <a:cubicBezTo>
                    <a:pt x="480353" y="13639735"/>
                    <a:pt x="444672" y="13639735"/>
                    <a:pt x="413328" y="13625965"/>
                  </a:cubicBezTo>
                  <a:lnTo>
                    <a:pt x="49184" y="13465981"/>
                  </a:lnTo>
                  <a:cubicBezTo>
                    <a:pt x="19298" y="13452852"/>
                    <a:pt x="0" y="13423296"/>
                    <a:pt x="0" y="13390653"/>
                  </a:cubicBezTo>
                  <a:lnTo>
                    <a:pt x="0" y="249084"/>
                  </a:lnTo>
                  <a:cubicBezTo>
                    <a:pt x="0" y="216440"/>
                    <a:pt x="19298" y="186884"/>
                    <a:pt x="49184" y="173753"/>
                  </a:cubicBezTo>
                  <a:lnTo>
                    <a:pt x="413328" y="13771"/>
                  </a:lnTo>
                  <a:cubicBezTo>
                    <a:pt x="444672" y="0"/>
                    <a:pt x="480353" y="0"/>
                    <a:pt x="511696" y="13771"/>
                  </a:cubicBezTo>
                  <a:close/>
                </a:path>
              </a:pathLst>
            </a:custGeom>
            <a:solidFill>
              <a:srgbClr val="000B5D"/>
            </a:solidFill>
          </p:spPr>
        </p:sp>
        <p:sp>
          <p:nvSpPr>
            <p:cNvPr name="TextBox 7" id="7"/>
            <p:cNvSpPr txBox="true"/>
            <p:nvPr/>
          </p:nvSpPr>
          <p:spPr>
            <a:xfrm>
              <a:off x="0" y="158750"/>
              <a:ext cx="925024" cy="13356962"/>
            </a:xfrm>
            <a:prstGeom prst="rect">
              <a:avLst/>
            </a:prstGeom>
          </p:spPr>
          <p:txBody>
            <a:bodyPr anchor="ctr" rtlCol="false" tIns="50800" lIns="50800" bIns="50800" rIns="50800"/>
            <a:lstStyle/>
            <a:p>
              <a:pPr algn="ctr">
                <a:lnSpc>
                  <a:spcPts val="2376"/>
                </a:lnSpc>
              </a:pPr>
            </a:p>
          </p:txBody>
        </p:sp>
      </p:grpSp>
      <p:sp>
        <p:nvSpPr>
          <p:cNvPr name="Freeform 8" id="8"/>
          <p:cNvSpPr/>
          <p:nvPr/>
        </p:nvSpPr>
        <p:spPr>
          <a:xfrm flipH="false" flipV="false" rot="0">
            <a:off x="963839" y="3641138"/>
            <a:ext cx="16295461" cy="3004724"/>
          </a:xfrm>
          <a:custGeom>
            <a:avLst/>
            <a:gdLst/>
            <a:ahLst/>
            <a:cxnLst/>
            <a:rect r="r" b="b" t="t" l="l"/>
            <a:pathLst>
              <a:path h="3004724" w="16295461">
                <a:moveTo>
                  <a:pt x="0" y="0"/>
                </a:moveTo>
                <a:lnTo>
                  <a:pt x="16295461" y="0"/>
                </a:lnTo>
                <a:lnTo>
                  <a:pt x="16295461" y="3004724"/>
                </a:lnTo>
                <a:lnTo>
                  <a:pt x="0" y="3004724"/>
                </a:lnTo>
                <a:lnTo>
                  <a:pt x="0" y="0"/>
                </a:lnTo>
                <a:close/>
              </a:path>
            </a:pathLst>
          </a:custGeom>
          <a:blipFill>
            <a:blip r:embed="rId2"/>
            <a:stretch>
              <a:fillRect l="0" t="0" r="0" b="0"/>
            </a:stretch>
          </a:blipFill>
        </p:spPr>
      </p:sp>
      <p:sp>
        <p:nvSpPr>
          <p:cNvPr name="TextBox 9" id="9"/>
          <p:cNvSpPr txBox="true"/>
          <p:nvPr/>
        </p:nvSpPr>
        <p:spPr>
          <a:xfrm rot="0">
            <a:off x="1312588" y="2564813"/>
            <a:ext cx="15890830" cy="1076325"/>
          </a:xfrm>
          <a:prstGeom prst="rect">
            <a:avLst/>
          </a:prstGeom>
        </p:spPr>
        <p:txBody>
          <a:bodyPr anchor="t" rtlCol="false" tIns="0" lIns="0" bIns="0" rIns="0">
            <a:spAutoFit/>
          </a:bodyPr>
          <a:lstStyle/>
          <a:p>
            <a:pPr>
              <a:lnSpc>
                <a:spcPts val="4200"/>
              </a:lnSpc>
            </a:pPr>
            <a:r>
              <a:rPr lang="en-US" sz="3000">
                <a:solidFill>
                  <a:srgbClr val="000000"/>
                </a:solidFill>
                <a:latin typeface="Poppins Bold"/>
              </a:rPr>
              <a:t>Table 4 : Mean Difference and Disparate Impact before and after apply Reweighting technique</a:t>
            </a:r>
          </a:p>
        </p:txBody>
      </p:sp>
      <p:sp>
        <p:nvSpPr>
          <p:cNvPr name="TextBox 10" id="10"/>
          <p:cNvSpPr txBox="true"/>
          <p:nvPr/>
        </p:nvSpPr>
        <p:spPr>
          <a:xfrm rot="0">
            <a:off x="963839" y="492008"/>
            <a:ext cx="14327681" cy="635000"/>
          </a:xfrm>
          <a:prstGeom prst="rect">
            <a:avLst/>
          </a:prstGeom>
        </p:spPr>
        <p:txBody>
          <a:bodyPr anchor="t" rtlCol="false" tIns="0" lIns="0" bIns="0" rIns="0">
            <a:spAutoFit/>
          </a:bodyPr>
          <a:lstStyle/>
          <a:p>
            <a:pPr>
              <a:lnSpc>
                <a:spcPts val="4900"/>
              </a:lnSpc>
            </a:pPr>
            <a:r>
              <a:rPr lang="en-US" sz="3500">
                <a:solidFill>
                  <a:srgbClr val="FFFFFF"/>
                </a:solidFill>
                <a:latin typeface="Poppins Bold"/>
              </a:rPr>
              <a:t>Using Reweighting technique and Fairness measurement</a:t>
            </a:r>
          </a:p>
        </p:txBody>
      </p:sp>
      <p:sp>
        <p:nvSpPr>
          <p:cNvPr name="TextBox 11" id="11"/>
          <p:cNvSpPr txBox="true"/>
          <p:nvPr/>
        </p:nvSpPr>
        <p:spPr>
          <a:xfrm rot="0">
            <a:off x="2302498" y="6588712"/>
            <a:ext cx="13911010" cy="3435350"/>
          </a:xfrm>
          <a:prstGeom prst="rect">
            <a:avLst/>
          </a:prstGeom>
        </p:spPr>
        <p:txBody>
          <a:bodyPr anchor="t" rtlCol="false" tIns="0" lIns="0" bIns="0" rIns="0">
            <a:spAutoFit/>
          </a:bodyPr>
          <a:lstStyle/>
          <a:p>
            <a:pPr>
              <a:lnSpc>
                <a:spcPts val="4200"/>
              </a:lnSpc>
            </a:pPr>
          </a:p>
          <a:p>
            <a:pPr marL="604519" indent="-302260" lvl="1">
              <a:lnSpc>
                <a:spcPts val="3919"/>
              </a:lnSpc>
              <a:buFont typeface="Arial"/>
              <a:buChar char="•"/>
            </a:pPr>
            <a:r>
              <a:rPr lang="en-US" sz="2799">
                <a:solidFill>
                  <a:srgbClr val="000000"/>
                </a:solidFill>
                <a:latin typeface="Canva Sans"/>
              </a:rPr>
              <a:t>represents comparison of before and after doing Reweighting technique </a:t>
            </a:r>
          </a:p>
          <a:p>
            <a:pPr marL="604519" indent="-302260" lvl="1">
              <a:lnSpc>
                <a:spcPts val="3919"/>
              </a:lnSpc>
              <a:buFont typeface="Arial"/>
              <a:buChar char="•"/>
            </a:pPr>
            <a:r>
              <a:rPr lang="en-US" sz="2799">
                <a:solidFill>
                  <a:srgbClr val="000000"/>
                </a:solidFill>
                <a:latin typeface="Canva Sans"/>
              </a:rPr>
              <a:t>measure fairness of training dataset by Mean Difference and Disparate Impact </a:t>
            </a:r>
          </a:p>
          <a:p>
            <a:pPr marL="604519" indent="-302260" lvl="1">
              <a:lnSpc>
                <a:spcPts val="3919"/>
              </a:lnSpc>
              <a:buFont typeface="Arial"/>
              <a:buChar char="•"/>
            </a:pPr>
            <a:r>
              <a:rPr lang="en-US" sz="2799">
                <a:solidFill>
                  <a:srgbClr val="000000"/>
                </a:solidFill>
                <a:latin typeface="Canva Sans"/>
              </a:rPr>
              <a:t>b</a:t>
            </a:r>
            <a:r>
              <a:rPr lang="en-US" sz="2799">
                <a:solidFill>
                  <a:srgbClr val="000000"/>
                </a:solidFill>
                <a:latin typeface="Canva Sans"/>
              </a:rPr>
              <a:t>ias was decreasing and more equity in positive outcomes on the protected attribute for the privileged and unprivileged groups. </a:t>
            </a:r>
          </a:p>
          <a:p>
            <a:pPr>
              <a:lnSpc>
                <a:spcPts val="349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8576849" y="-9193453"/>
            <a:ext cx="1362308" cy="20110698"/>
            <a:chOff x="0" y="0"/>
            <a:chExt cx="925024" cy="13655412"/>
          </a:xfrm>
        </p:grpSpPr>
        <p:sp>
          <p:nvSpPr>
            <p:cNvPr name="Freeform 6" id="6"/>
            <p:cNvSpPr/>
            <p:nvPr/>
          </p:nvSpPr>
          <p:spPr>
            <a:xfrm flipH="false" flipV="false" rot="0">
              <a:off x="0" y="7838"/>
              <a:ext cx="925024" cy="13639735"/>
            </a:xfrm>
            <a:custGeom>
              <a:avLst/>
              <a:gdLst/>
              <a:ahLst/>
              <a:cxnLst/>
              <a:rect r="r" b="b" t="t" l="l"/>
              <a:pathLst>
                <a:path h="13639735" w="925024">
                  <a:moveTo>
                    <a:pt x="511696" y="13771"/>
                  </a:moveTo>
                  <a:lnTo>
                    <a:pt x="875840" y="173753"/>
                  </a:lnTo>
                  <a:cubicBezTo>
                    <a:pt x="905726" y="186884"/>
                    <a:pt x="925024" y="216440"/>
                    <a:pt x="925024" y="249084"/>
                  </a:cubicBezTo>
                  <a:lnTo>
                    <a:pt x="925024" y="13390653"/>
                  </a:lnTo>
                  <a:cubicBezTo>
                    <a:pt x="925024" y="13423296"/>
                    <a:pt x="905726" y="13452852"/>
                    <a:pt x="875840" y="13465981"/>
                  </a:cubicBezTo>
                  <a:lnTo>
                    <a:pt x="511696" y="13625965"/>
                  </a:lnTo>
                  <a:cubicBezTo>
                    <a:pt x="480353" y="13639735"/>
                    <a:pt x="444672" y="13639735"/>
                    <a:pt x="413328" y="13625965"/>
                  </a:cubicBezTo>
                  <a:lnTo>
                    <a:pt x="49184" y="13465981"/>
                  </a:lnTo>
                  <a:cubicBezTo>
                    <a:pt x="19298" y="13452852"/>
                    <a:pt x="0" y="13423296"/>
                    <a:pt x="0" y="13390653"/>
                  </a:cubicBezTo>
                  <a:lnTo>
                    <a:pt x="0" y="249084"/>
                  </a:lnTo>
                  <a:cubicBezTo>
                    <a:pt x="0" y="216440"/>
                    <a:pt x="19298" y="186884"/>
                    <a:pt x="49184" y="173753"/>
                  </a:cubicBezTo>
                  <a:lnTo>
                    <a:pt x="413328" y="13771"/>
                  </a:lnTo>
                  <a:cubicBezTo>
                    <a:pt x="444672" y="0"/>
                    <a:pt x="480353" y="0"/>
                    <a:pt x="511696" y="13771"/>
                  </a:cubicBezTo>
                  <a:close/>
                </a:path>
              </a:pathLst>
            </a:custGeom>
            <a:solidFill>
              <a:srgbClr val="000B5D"/>
            </a:solidFill>
          </p:spPr>
        </p:sp>
        <p:sp>
          <p:nvSpPr>
            <p:cNvPr name="TextBox 7" id="7"/>
            <p:cNvSpPr txBox="true"/>
            <p:nvPr/>
          </p:nvSpPr>
          <p:spPr>
            <a:xfrm>
              <a:off x="0" y="158750"/>
              <a:ext cx="925024" cy="13356962"/>
            </a:xfrm>
            <a:prstGeom prst="rect">
              <a:avLst/>
            </a:prstGeom>
          </p:spPr>
          <p:txBody>
            <a:bodyPr anchor="ctr" rtlCol="false" tIns="50800" lIns="50800" bIns="50800" rIns="50800"/>
            <a:lstStyle/>
            <a:p>
              <a:pPr algn="ctr">
                <a:lnSpc>
                  <a:spcPts val="2376"/>
                </a:lnSpc>
              </a:pPr>
            </a:p>
          </p:txBody>
        </p:sp>
      </p:grpSp>
      <p:sp>
        <p:nvSpPr>
          <p:cNvPr name="Freeform 8" id="8"/>
          <p:cNvSpPr/>
          <p:nvPr/>
        </p:nvSpPr>
        <p:spPr>
          <a:xfrm flipH="false" flipV="false" rot="0">
            <a:off x="349504" y="3197860"/>
            <a:ext cx="12394558" cy="6178404"/>
          </a:xfrm>
          <a:custGeom>
            <a:avLst/>
            <a:gdLst/>
            <a:ahLst/>
            <a:cxnLst/>
            <a:rect r="r" b="b" t="t" l="l"/>
            <a:pathLst>
              <a:path h="6178404" w="12394558">
                <a:moveTo>
                  <a:pt x="0" y="0"/>
                </a:moveTo>
                <a:lnTo>
                  <a:pt x="12394558" y="0"/>
                </a:lnTo>
                <a:lnTo>
                  <a:pt x="12394558" y="6178404"/>
                </a:lnTo>
                <a:lnTo>
                  <a:pt x="0" y="6178404"/>
                </a:lnTo>
                <a:lnTo>
                  <a:pt x="0" y="0"/>
                </a:lnTo>
                <a:close/>
              </a:path>
            </a:pathLst>
          </a:custGeom>
          <a:blipFill>
            <a:blip r:embed="rId2"/>
            <a:stretch>
              <a:fillRect l="0" t="0" r="0" b="0"/>
            </a:stretch>
          </a:blipFill>
        </p:spPr>
      </p:sp>
      <p:sp>
        <p:nvSpPr>
          <p:cNvPr name="TextBox 9" id="9"/>
          <p:cNvSpPr txBox="true"/>
          <p:nvPr/>
        </p:nvSpPr>
        <p:spPr>
          <a:xfrm rot="0">
            <a:off x="1312588" y="1869028"/>
            <a:ext cx="15890830" cy="1076325"/>
          </a:xfrm>
          <a:prstGeom prst="rect">
            <a:avLst/>
          </a:prstGeom>
        </p:spPr>
        <p:txBody>
          <a:bodyPr anchor="t" rtlCol="false" tIns="0" lIns="0" bIns="0" rIns="0">
            <a:spAutoFit/>
          </a:bodyPr>
          <a:lstStyle/>
          <a:p>
            <a:pPr>
              <a:lnSpc>
                <a:spcPts val="4200"/>
              </a:lnSpc>
            </a:pPr>
            <a:r>
              <a:rPr lang="en-US" sz="3000">
                <a:solidFill>
                  <a:srgbClr val="000000"/>
                </a:solidFill>
                <a:latin typeface="Poppins Bold"/>
              </a:rPr>
              <a:t>Table5 : Classification performance comparison before and after applied bias mitigation techniques.</a:t>
            </a:r>
          </a:p>
        </p:txBody>
      </p:sp>
      <p:sp>
        <p:nvSpPr>
          <p:cNvPr name="TextBox 10" id="10"/>
          <p:cNvSpPr txBox="true"/>
          <p:nvPr/>
        </p:nvSpPr>
        <p:spPr>
          <a:xfrm rot="0">
            <a:off x="1028700" y="191971"/>
            <a:ext cx="14327681" cy="1254125"/>
          </a:xfrm>
          <a:prstGeom prst="rect">
            <a:avLst/>
          </a:prstGeom>
        </p:spPr>
        <p:txBody>
          <a:bodyPr anchor="t" rtlCol="false" tIns="0" lIns="0" bIns="0" rIns="0">
            <a:spAutoFit/>
          </a:bodyPr>
          <a:lstStyle/>
          <a:p>
            <a:pPr>
              <a:lnSpc>
                <a:spcPts val="4900"/>
              </a:lnSpc>
            </a:pPr>
            <a:r>
              <a:rPr lang="en-US" sz="3500">
                <a:solidFill>
                  <a:srgbClr val="FFFFFF"/>
                </a:solidFill>
                <a:latin typeface="Poppins Bold"/>
              </a:rPr>
              <a:t>Mitigating bias we use Reweighting technique and compare performance</a:t>
            </a:r>
          </a:p>
        </p:txBody>
      </p:sp>
      <p:sp>
        <p:nvSpPr>
          <p:cNvPr name="TextBox 11" id="11"/>
          <p:cNvSpPr txBox="true"/>
          <p:nvPr/>
        </p:nvSpPr>
        <p:spPr>
          <a:xfrm rot="0">
            <a:off x="12648812" y="4531922"/>
            <a:ext cx="5932208" cy="34531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Canva Sans"/>
              </a:rPr>
              <a:t>represents the classification performance of individual models</a:t>
            </a:r>
          </a:p>
          <a:p>
            <a:pPr marL="604519" indent="-302260" lvl="1">
              <a:lnSpc>
                <a:spcPts val="3919"/>
              </a:lnSpc>
              <a:buFont typeface="Arial"/>
              <a:buChar char="•"/>
            </a:pPr>
            <a:r>
              <a:rPr lang="en-US" sz="2799">
                <a:solidFill>
                  <a:srgbClr val="000000"/>
                </a:solidFill>
                <a:latin typeface="Canva Sans"/>
              </a:rPr>
              <a:t>All of the models have </a:t>
            </a:r>
          </a:p>
          <a:p>
            <a:pPr>
              <a:lnSpc>
                <a:spcPts val="3919"/>
              </a:lnSpc>
            </a:pPr>
            <a:r>
              <a:rPr lang="en-US" sz="2799">
                <a:solidFill>
                  <a:srgbClr val="000000"/>
                </a:solidFill>
                <a:latin typeface="Canva Sans"/>
              </a:rPr>
              <a:t>      </a:t>
            </a:r>
            <a:r>
              <a:rPr lang="en-US" sz="2799">
                <a:solidFill>
                  <a:srgbClr val="000000"/>
                </a:solidFill>
                <a:latin typeface="Canva Sans"/>
              </a:rPr>
              <a:t>better performance after      </a:t>
            </a:r>
          </a:p>
          <a:p>
            <a:pPr>
              <a:lnSpc>
                <a:spcPts val="3919"/>
              </a:lnSpc>
            </a:pPr>
            <a:r>
              <a:rPr lang="en-US" sz="2799">
                <a:solidFill>
                  <a:srgbClr val="000000"/>
                </a:solidFill>
                <a:latin typeface="Canva Sans"/>
              </a:rPr>
              <a:t>      </a:t>
            </a:r>
            <a:r>
              <a:rPr lang="en-US" sz="2799">
                <a:solidFill>
                  <a:srgbClr val="000000"/>
                </a:solidFill>
                <a:latin typeface="Canva Sans"/>
              </a:rPr>
              <a:t>applying reweighting </a:t>
            </a:r>
          </a:p>
          <a:p>
            <a:pPr>
              <a:lnSpc>
                <a:spcPts val="3919"/>
              </a:lnSpc>
            </a:pPr>
            <a:r>
              <a:rPr lang="en-US" sz="2799">
                <a:solidFill>
                  <a:srgbClr val="000000"/>
                </a:solidFill>
                <a:latin typeface="Canva Sans"/>
              </a:rPr>
              <a:t>      </a:t>
            </a:r>
            <a:r>
              <a:rPr lang="en-US" sz="2799">
                <a:solidFill>
                  <a:srgbClr val="000000"/>
                </a:solidFill>
                <a:latin typeface="Canva Sans"/>
              </a:rPr>
              <a:t>techniques.</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8576849" y="-9193453"/>
            <a:ext cx="1362308" cy="20110698"/>
            <a:chOff x="0" y="0"/>
            <a:chExt cx="925024" cy="13655412"/>
          </a:xfrm>
        </p:grpSpPr>
        <p:sp>
          <p:nvSpPr>
            <p:cNvPr name="Freeform 6" id="6"/>
            <p:cNvSpPr/>
            <p:nvPr/>
          </p:nvSpPr>
          <p:spPr>
            <a:xfrm flipH="false" flipV="false" rot="0">
              <a:off x="0" y="7838"/>
              <a:ext cx="925024" cy="13639735"/>
            </a:xfrm>
            <a:custGeom>
              <a:avLst/>
              <a:gdLst/>
              <a:ahLst/>
              <a:cxnLst/>
              <a:rect r="r" b="b" t="t" l="l"/>
              <a:pathLst>
                <a:path h="13639735" w="925024">
                  <a:moveTo>
                    <a:pt x="511696" y="13771"/>
                  </a:moveTo>
                  <a:lnTo>
                    <a:pt x="875840" y="173753"/>
                  </a:lnTo>
                  <a:cubicBezTo>
                    <a:pt x="905726" y="186884"/>
                    <a:pt x="925024" y="216440"/>
                    <a:pt x="925024" y="249084"/>
                  </a:cubicBezTo>
                  <a:lnTo>
                    <a:pt x="925024" y="13390653"/>
                  </a:lnTo>
                  <a:cubicBezTo>
                    <a:pt x="925024" y="13423296"/>
                    <a:pt x="905726" y="13452852"/>
                    <a:pt x="875840" y="13465981"/>
                  </a:cubicBezTo>
                  <a:lnTo>
                    <a:pt x="511696" y="13625965"/>
                  </a:lnTo>
                  <a:cubicBezTo>
                    <a:pt x="480353" y="13639735"/>
                    <a:pt x="444672" y="13639735"/>
                    <a:pt x="413328" y="13625965"/>
                  </a:cubicBezTo>
                  <a:lnTo>
                    <a:pt x="49184" y="13465981"/>
                  </a:lnTo>
                  <a:cubicBezTo>
                    <a:pt x="19298" y="13452852"/>
                    <a:pt x="0" y="13423296"/>
                    <a:pt x="0" y="13390653"/>
                  </a:cubicBezTo>
                  <a:lnTo>
                    <a:pt x="0" y="249084"/>
                  </a:lnTo>
                  <a:cubicBezTo>
                    <a:pt x="0" y="216440"/>
                    <a:pt x="19298" y="186884"/>
                    <a:pt x="49184" y="173753"/>
                  </a:cubicBezTo>
                  <a:lnTo>
                    <a:pt x="413328" y="13771"/>
                  </a:lnTo>
                  <a:cubicBezTo>
                    <a:pt x="444672" y="0"/>
                    <a:pt x="480353" y="0"/>
                    <a:pt x="511696" y="13771"/>
                  </a:cubicBezTo>
                  <a:close/>
                </a:path>
              </a:pathLst>
            </a:custGeom>
            <a:solidFill>
              <a:srgbClr val="000B5D"/>
            </a:solidFill>
          </p:spPr>
        </p:sp>
        <p:sp>
          <p:nvSpPr>
            <p:cNvPr name="TextBox 7" id="7"/>
            <p:cNvSpPr txBox="true"/>
            <p:nvPr/>
          </p:nvSpPr>
          <p:spPr>
            <a:xfrm>
              <a:off x="0" y="158750"/>
              <a:ext cx="925024" cy="13356962"/>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1028700" y="409575"/>
            <a:ext cx="14327681" cy="635000"/>
          </a:xfrm>
          <a:prstGeom prst="rect">
            <a:avLst/>
          </a:prstGeom>
        </p:spPr>
        <p:txBody>
          <a:bodyPr anchor="t" rtlCol="false" tIns="0" lIns="0" bIns="0" rIns="0">
            <a:spAutoFit/>
          </a:bodyPr>
          <a:lstStyle/>
          <a:p>
            <a:pPr>
              <a:lnSpc>
                <a:spcPts val="4900"/>
              </a:lnSpc>
            </a:pPr>
            <a:r>
              <a:rPr lang="en-US" sz="3500">
                <a:solidFill>
                  <a:srgbClr val="FFFFFF"/>
                </a:solidFill>
                <a:latin typeface="Poppins Bold"/>
              </a:rPr>
              <a:t>Results analysis and possibility improvement</a:t>
            </a:r>
          </a:p>
        </p:txBody>
      </p:sp>
      <p:sp>
        <p:nvSpPr>
          <p:cNvPr name="TextBox 9" id="9"/>
          <p:cNvSpPr txBox="true"/>
          <p:nvPr/>
        </p:nvSpPr>
        <p:spPr>
          <a:xfrm rot="0">
            <a:off x="1028700" y="2391268"/>
            <a:ext cx="14522626" cy="5929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Canva Sans"/>
              </a:rPr>
              <a:t>The average models’ accuracy is around 75.25 %.</a:t>
            </a:r>
          </a:p>
          <a:p>
            <a:pPr>
              <a:lnSpc>
                <a:spcPts val="3919"/>
              </a:lnSpc>
            </a:pPr>
          </a:p>
          <a:p>
            <a:pPr marL="604519" indent="-302260" lvl="1">
              <a:lnSpc>
                <a:spcPts val="3919"/>
              </a:lnSpc>
              <a:buFont typeface="Arial"/>
              <a:buChar char="•"/>
            </a:pPr>
            <a:r>
              <a:rPr lang="en-US" sz="2799">
                <a:solidFill>
                  <a:srgbClr val="000000"/>
                </a:solidFill>
                <a:latin typeface="Canva Sans"/>
              </a:rPr>
              <a:t>A</a:t>
            </a:r>
            <a:r>
              <a:rPr lang="en-US" sz="2799">
                <a:solidFill>
                  <a:srgbClr val="000000"/>
                </a:solidFill>
                <a:latin typeface="Canva Sans"/>
              </a:rPr>
              <a:t>bout fairness, we consider two metrics Mean Difference and Disparate Impact after we are using bias mitigation methods (reweighting).</a:t>
            </a:r>
          </a:p>
          <a:p>
            <a:pPr marL="1209039" indent="-403013" lvl="2">
              <a:lnSpc>
                <a:spcPts val="3919"/>
              </a:lnSpc>
              <a:buFont typeface="Arial"/>
              <a:buChar char="⚬"/>
            </a:pPr>
            <a:r>
              <a:rPr lang="en-US" sz="2799">
                <a:solidFill>
                  <a:srgbClr val="000000"/>
                </a:solidFill>
                <a:latin typeface="Canva Sans"/>
              </a:rPr>
              <a:t>The values from both fairness metrics (Mean Difference and Disparate Impact) after o reweighting are close to zero and close to 1.</a:t>
            </a:r>
          </a:p>
          <a:p>
            <a:pPr>
              <a:lnSpc>
                <a:spcPts val="3919"/>
              </a:lnSpc>
            </a:pPr>
          </a:p>
          <a:p>
            <a:pPr marL="604519" indent="-302260" lvl="1">
              <a:lnSpc>
                <a:spcPts val="3919"/>
              </a:lnSpc>
              <a:buFont typeface="Arial"/>
              <a:buChar char="•"/>
            </a:pPr>
            <a:r>
              <a:rPr lang="en-US" sz="2799">
                <a:solidFill>
                  <a:srgbClr val="000000"/>
                </a:solidFill>
                <a:latin typeface="Canva Sans"/>
              </a:rPr>
              <a:t>To improve the quality of model.</a:t>
            </a:r>
          </a:p>
          <a:p>
            <a:pPr marL="1209039" indent="-403013" lvl="2">
              <a:lnSpc>
                <a:spcPts val="3919"/>
              </a:lnSpc>
              <a:buFont typeface="Arial"/>
              <a:buChar char="⚬"/>
            </a:pPr>
            <a:r>
              <a:rPr lang="en-US" sz="2799">
                <a:solidFill>
                  <a:srgbClr val="000000"/>
                </a:solidFill>
                <a:latin typeface="Canva Sans"/>
              </a:rPr>
              <a:t>we suggest that the bias reduction process is very important</a:t>
            </a:r>
          </a:p>
          <a:p>
            <a:pPr marL="1209039" indent="-403013" lvl="2">
              <a:lnSpc>
                <a:spcPts val="3919"/>
              </a:lnSpc>
              <a:buFont typeface="Arial"/>
              <a:buChar char="⚬"/>
            </a:pPr>
            <a:r>
              <a:rPr lang="en-US" sz="2799">
                <a:solidFill>
                  <a:srgbClr val="000000"/>
                </a:solidFill>
                <a:latin typeface="Canva Sans"/>
              </a:rPr>
              <a:t>we are applying other methods such as data sampling and reweighting.</a:t>
            </a:r>
          </a:p>
          <a:p>
            <a:pPr marL="1209039" indent="-403013" lvl="2">
              <a:lnSpc>
                <a:spcPts val="3919"/>
              </a:lnSpc>
              <a:buFont typeface="Arial"/>
              <a:buChar char="⚬"/>
            </a:pPr>
            <a:r>
              <a:rPr lang="en-US" sz="2799">
                <a:solidFill>
                  <a:srgbClr val="000000"/>
                </a:solidFill>
                <a:latin typeface="Canva Sans"/>
              </a:rPr>
              <a:t>we suggest experimenting with another various types of machine learning techniques which can suitable to diabetes prediction problem. </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8576849" y="-9193453"/>
            <a:ext cx="1362308" cy="20110698"/>
            <a:chOff x="0" y="0"/>
            <a:chExt cx="925024" cy="13655412"/>
          </a:xfrm>
        </p:grpSpPr>
        <p:sp>
          <p:nvSpPr>
            <p:cNvPr name="Freeform 6" id="6"/>
            <p:cNvSpPr/>
            <p:nvPr/>
          </p:nvSpPr>
          <p:spPr>
            <a:xfrm flipH="false" flipV="false" rot="0">
              <a:off x="0" y="7838"/>
              <a:ext cx="925024" cy="13639735"/>
            </a:xfrm>
            <a:custGeom>
              <a:avLst/>
              <a:gdLst/>
              <a:ahLst/>
              <a:cxnLst/>
              <a:rect r="r" b="b" t="t" l="l"/>
              <a:pathLst>
                <a:path h="13639735" w="925024">
                  <a:moveTo>
                    <a:pt x="511696" y="13771"/>
                  </a:moveTo>
                  <a:lnTo>
                    <a:pt x="875840" y="173753"/>
                  </a:lnTo>
                  <a:cubicBezTo>
                    <a:pt x="905726" y="186884"/>
                    <a:pt x="925024" y="216440"/>
                    <a:pt x="925024" y="249084"/>
                  </a:cubicBezTo>
                  <a:lnTo>
                    <a:pt x="925024" y="13390653"/>
                  </a:lnTo>
                  <a:cubicBezTo>
                    <a:pt x="925024" y="13423296"/>
                    <a:pt x="905726" y="13452852"/>
                    <a:pt x="875840" y="13465981"/>
                  </a:cubicBezTo>
                  <a:lnTo>
                    <a:pt x="511696" y="13625965"/>
                  </a:lnTo>
                  <a:cubicBezTo>
                    <a:pt x="480353" y="13639735"/>
                    <a:pt x="444672" y="13639735"/>
                    <a:pt x="413328" y="13625965"/>
                  </a:cubicBezTo>
                  <a:lnTo>
                    <a:pt x="49184" y="13465981"/>
                  </a:lnTo>
                  <a:cubicBezTo>
                    <a:pt x="19298" y="13452852"/>
                    <a:pt x="0" y="13423296"/>
                    <a:pt x="0" y="13390653"/>
                  </a:cubicBezTo>
                  <a:lnTo>
                    <a:pt x="0" y="249084"/>
                  </a:lnTo>
                  <a:cubicBezTo>
                    <a:pt x="0" y="216440"/>
                    <a:pt x="19298" y="186884"/>
                    <a:pt x="49184" y="173753"/>
                  </a:cubicBezTo>
                  <a:lnTo>
                    <a:pt x="413328" y="13771"/>
                  </a:lnTo>
                  <a:cubicBezTo>
                    <a:pt x="444672" y="0"/>
                    <a:pt x="480353" y="0"/>
                    <a:pt x="511696" y="13771"/>
                  </a:cubicBezTo>
                  <a:close/>
                </a:path>
              </a:pathLst>
            </a:custGeom>
            <a:solidFill>
              <a:srgbClr val="000B5D"/>
            </a:solidFill>
          </p:spPr>
        </p:sp>
        <p:sp>
          <p:nvSpPr>
            <p:cNvPr name="TextBox 7" id="7"/>
            <p:cNvSpPr txBox="true"/>
            <p:nvPr/>
          </p:nvSpPr>
          <p:spPr>
            <a:xfrm>
              <a:off x="0" y="158750"/>
              <a:ext cx="925024" cy="13356962"/>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1028700" y="182446"/>
            <a:ext cx="14327681" cy="1254125"/>
          </a:xfrm>
          <a:prstGeom prst="rect">
            <a:avLst/>
          </a:prstGeom>
        </p:spPr>
        <p:txBody>
          <a:bodyPr anchor="t" rtlCol="false" tIns="0" lIns="0" bIns="0" rIns="0">
            <a:spAutoFit/>
          </a:bodyPr>
          <a:lstStyle/>
          <a:p>
            <a:pPr>
              <a:lnSpc>
                <a:spcPts val="4900"/>
              </a:lnSpc>
            </a:pPr>
            <a:r>
              <a:rPr lang="en-US" sz="3500">
                <a:solidFill>
                  <a:srgbClr val="FFFFFF"/>
                </a:solidFill>
                <a:latin typeface="Poppins Bold"/>
              </a:rPr>
              <a:t>Solution or best practices to mitigate the quality issues throughout the system’s life cycle </a:t>
            </a:r>
          </a:p>
        </p:txBody>
      </p:sp>
      <p:sp>
        <p:nvSpPr>
          <p:cNvPr name="TextBox 9" id="9"/>
          <p:cNvSpPr txBox="true"/>
          <p:nvPr/>
        </p:nvSpPr>
        <p:spPr>
          <a:xfrm rot="0">
            <a:off x="628353" y="2076387"/>
            <a:ext cx="17259300" cy="744410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Poppins"/>
              </a:rPr>
              <a:t>Recheck that the intelligent to produce result to solve mistakes which do not make more mistakes. (In our case the accepted mistake is that the model predicts a patient don’t have diabetes but in fact they have diabetes . (false negative))</a:t>
            </a:r>
          </a:p>
          <a:p>
            <a:pPr>
              <a:lnSpc>
                <a:spcPts val="3919"/>
              </a:lnSpc>
            </a:pPr>
          </a:p>
          <a:p>
            <a:pPr marL="604519" indent="-302260" lvl="1">
              <a:lnSpc>
                <a:spcPts val="3919"/>
              </a:lnSpc>
              <a:buFont typeface="Arial"/>
              <a:buChar char="•"/>
            </a:pPr>
            <a:r>
              <a:rPr lang="en-US" sz="2799">
                <a:solidFill>
                  <a:srgbClr val="000000"/>
                </a:solidFill>
                <a:latin typeface="Poppins"/>
              </a:rPr>
              <a:t> Make sure to check the bias activities that the </a:t>
            </a:r>
            <a:r>
              <a:rPr lang="en-US" sz="2799">
                <a:solidFill>
                  <a:srgbClr val="000000"/>
                </a:solidFill>
                <a:latin typeface="Poppins"/>
              </a:rPr>
              <a:t>AI system made not to focus on specific features. (In our case, the system classifies as diabetes for a patient who have volumn of glucose higher than 100) </a:t>
            </a:r>
          </a:p>
          <a:p>
            <a:pPr>
              <a:lnSpc>
                <a:spcPts val="3919"/>
              </a:lnSpc>
            </a:pPr>
          </a:p>
          <a:p>
            <a:pPr marL="604519" indent="-302260" lvl="1">
              <a:lnSpc>
                <a:spcPts val="3919"/>
              </a:lnSpc>
              <a:buFont typeface="Arial"/>
              <a:buChar char="•"/>
            </a:pPr>
            <a:r>
              <a:rPr lang="en-US" sz="2799">
                <a:solidFill>
                  <a:srgbClr val="000000"/>
                </a:solidFill>
                <a:latin typeface="Poppins"/>
              </a:rPr>
              <a:t>Prepare and collect data following the necessary of evaluating processes. </a:t>
            </a:r>
          </a:p>
          <a:p>
            <a:pPr>
              <a:lnSpc>
                <a:spcPts val="3919"/>
              </a:lnSpc>
            </a:pPr>
          </a:p>
          <a:p>
            <a:pPr marL="604519" indent="-302260" lvl="1">
              <a:lnSpc>
                <a:spcPts val="3919"/>
              </a:lnSpc>
              <a:buFont typeface="Arial"/>
              <a:buChar char="•"/>
            </a:pPr>
            <a:r>
              <a:rPr lang="en-US" sz="2799">
                <a:solidFill>
                  <a:srgbClr val="000000"/>
                </a:solidFill>
                <a:latin typeface="Poppins"/>
              </a:rPr>
              <a:t>Setting up the right operating points (precision and recall points) is also an important practice to check which models performs well.</a:t>
            </a:r>
          </a:p>
          <a:p>
            <a:pPr>
              <a:lnSpc>
                <a:spcPts val="3919"/>
              </a:lnSpc>
            </a:pPr>
          </a:p>
          <a:p>
            <a:pPr>
              <a:lnSpc>
                <a:spcPts val="3919"/>
              </a:lnSpc>
            </a:pPr>
          </a:p>
          <a:p>
            <a:pPr>
              <a:lnSpc>
                <a:spcPts val="3919"/>
              </a:lnSpc>
            </a:pP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16626385" y="-1658266"/>
            <a:ext cx="1028700" cy="4345233"/>
            <a:chOff x="0" y="0"/>
            <a:chExt cx="698500" cy="2950467"/>
          </a:xfrm>
        </p:grpSpPr>
        <p:sp>
          <p:nvSpPr>
            <p:cNvPr name="Freeform 3" id="3"/>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4" id="4"/>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8576849" y="-9193453"/>
            <a:ext cx="1362308" cy="20110698"/>
            <a:chOff x="0" y="0"/>
            <a:chExt cx="925024" cy="13655412"/>
          </a:xfrm>
        </p:grpSpPr>
        <p:sp>
          <p:nvSpPr>
            <p:cNvPr name="Freeform 6" id="6"/>
            <p:cNvSpPr/>
            <p:nvPr/>
          </p:nvSpPr>
          <p:spPr>
            <a:xfrm flipH="false" flipV="false" rot="0">
              <a:off x="0" y="7838"/>
              <a:ext cx="925024" cy="13639735"/>
            </a:xfrm>
            <a:custGeom>
              <a:avLst/>
              <a:gdLst/>
              <a:ahLst/>
              <a:cxnLst/>
              <a:rect r="r" b="b" t="t" l="l"/>
              <a:pathLst>
                <a:path h="13639735" w="925024">
                  <a:moveTo>
                    <a:pt x="511696" y="13771"/>
                  </a:moveTo>
                  <a:lnTo>
                    <a:pt x="875840" y="173753"/>
                  </a:lnTo>
                  <a:cubicBezTo>
                    <a:pt x="905726" y="186884"/>
                    <a:pt x="925024" y="216440"/>
                    <a:pt x="925024" y="249084"/>
                  </a:cubicBezTo>
                  <a:lnTo>
                    <a:pt x="925024" y="13390653"/>
                  </a:lnTo>
                  <a:cubicBezTo>
                    <a:pt x="925024" y="13423296"/>
                    <a:pt x="905726" y="13452852"/>
                    <a:pt x="875840" y="13465981"/>
                  </a:cubicBezTo>
                  <a:lnTo>
                    <a:pt x="511696" y="13625965"/>
                  </a:lnTo>
                  <a:cubicBezTo>
                    <a:pt x="480353" y="13639735"/>
                    <a:pt x="444672" y="13639735"/>
                    <a:pt x="413328" y="13625965"/>
                  </a:cubicBezTo>
                  <a:lnTo>
                    <a:pt x="49184" y="13465981"/>
                  </a:lnTo>
                  <a:cubicBezTo>
                    <a:pt x="19298" y="13452852"/>
                    <a:pt x="0" y="13423296"/>
                    <a:pt x="0" y="13390653"/>
                  </a:cubicBezTo>
                  <a:lnTo>
                    <a:pt x="0" y="249084"/>
                  </a:lnTo>
                  <a:cubicBezTo>
                    <a:pt x="0" y="216440"/>
                    <a:pt x="19298" y="186884"/>
                    <a:pt x="49184" y="173753"/>
                  </a:cubicBezTo>
                  <a:lnTo>
                    <a:pt x="413328" y="13771"/>
                  </a:lnTo>
                  <a:cubicBezTo>
                    <a:pt x="444672" y="0"/>
                    <a:pt x="480353" y="0"/>
                    <a:pt x="511696" y="13771"/>
                  </a:cubicBezTo>
                  <a:close/>
                </a:path>
              </a:pathLst>
            </a:custGeom>
            <a:solidFill>
              <a:srgbClr val="000B5D"/>
            </a:solidFill>
          </p:spPr>
        </p:sp>
        <p:sp>
          <p:nvSpPr>
            <p:cNvPr name="TextBox 7" id="7"/>
            <p:cNvSpPr txBox="true"/>
            <p:nvPr/>
          </p:nvSpPr>
          <p:spPr>
            <a:xfrm>
              <a:off x="0" y="158750"/>
              <a:ext cx="925024" cy="13356962"/>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1028700" y="182446"/>
            <a:ext cx="14327681" cy="1254125"/>
          </a:xfrm>
          <a:prstGeom prst="rect">
            <a:avLst/>
          </a:prstGeom>
        </p:spPr>
        <p:txBody>
          <a:bodyPr anchor="t" rtlCol="false" tIns="0" lIns="0" bIns="0" rIns="0">
            <a:spAutoFit/>
          </a:bodyPr>
          <a:lstStyle/>
          <a:p>
            <a:pPr>
              <a:lnSpc>
                <a:spcPts val="4900"/>
              </a:lnSpc>
            </a:pPr>
            <a:r>
              <a:rPr lang="en-US" sz="3500">
                <a:solidFill>
                  <a:srgbClr val="FFFFFF"/>
                </a:solidFill>
                <a:latin typeface="Poppins Bold"/>
              </a:rPr>
              <a:t>Solution or best practices to mitigate the quality issues throughout the system’s life cycle </a:t>
            </a:r>
          </a:p>
        </p:txBody>
      </p:sp>
      <p:sp>
        <p:nvSpPr>
          <p:cNvPr name="TextBox 9" id="9"/>
          <p:cNvSpPr txBox="true"/>
          <p:nvPr/>
        </p:nvSpPr>
        <p:spPr>
          <a:xfrm rot="0">
            <a:off x="1251106" y="1937383"/>
            <a:ext cx="12029718" cy="3481705"/>
          </a:xfrm>
          <a:prstGeom prst="rect">
            <a:avLst/>
          </a:prstGeom>
        </p:spPr>
        <p:txBody>
          <a:bodyPr anchor="t" rtlCol="false" tIns="0" lIns="0" bIns="0" rIns="0">
            <a:spAutoFit/>
          </a:bodyPr>
          <a:lstStyle/>
          <a:p>
            <a:pPr>
              <a:lnSpc>
                <a:spcPts val="3919"/>
              </a:lnSpc>
            </a:pPr>
          </a:p>
          <a:p>
            <a:pPr marL="604519" indent="-302260" lvl="1">
              <a:lnSpc>
                <a:spcPts val="3919"/>
              </a:lnSpc>
              <a:buFont typeface="Arial"/>
              <a:buChar char="•"/>
            </a:pPr>
            <a:r>
              <a:rPr lang="en-US" sz="2799">
                <a:solidFill>
                  <a:srgbClr val="000000"/>
                </a:solidFill>
                <a:latin typeface="Poppins"/>
              </a:rPr>
              <a:t>Monitor and check for bias and anomalies of data in the system.</a:t>
            </a:r>
          </a:p>
          <a:p>
            <a:pPr>
              <a:lnSpc>
                <a:spcPts val="3919"/>
              </a:lnSpc>
            </a:pPr>
            <a:r>
              <a:rPr lang="en-US" sz="2799">
                <a:solidFill>
                  <a:srgbClr val="000000"/>
                </a:solidFill>
                <a:latin typeface="Poppins"/>
              </a:rPr>
              <a:t> </a:t>
            </a:r>
          </a:p>
          <a:p>
            <a:pPr marL="604519" indent="-302260" lvl="1">
              <a:lnSpc>
                <a:spcPts val="3919"/>
              </a:lnSpc>
              <a:buFont typeface="Arial"/>
              <a:buChar char="•"/>
            </a:pPr>
            <a:r>
              <a:rPr lang="en-US" sz="2799">
                <a:solidFill>
                  <a:srgbClr val="000000"/>
                </a:solidFill>
                <a:latin typeface="Poppins"/>
              </a:rPr>
              <a:t>Avoid black-box models. </a:t>
            </a:r>
          </a:p>
          <a:p>
            <a:pPr>
              <a:lnSpc>
                <a:spcPts val="3919"/>
              </a:lnSpc>
            </a:pPr>
          </a:p>
          <a:p>
            <a:pPr marL="604519" indent="-302260" lvl="1">
              <a:lnSpc>
                <a:spcPts val="3919"/>
              </a:lnSpc>
              <a:buFont typeface="Arial"/>
              <a:buChar char="•"/>
            </a:pPr>
            <a:r>
              <a:rPr lang="en-US" sz="2799">
                <a:solidFill>
                  <a:srgbClr val="000000"/>
                </a:solidFill>
                <a:latin typeface="Poppins"/>
              </a:rPr>
              <a:t>Define system's goals and measurable metrics that we will use.</a:t>
            </a:r>
          </a:p>
          <a:p>
            <a:pPr>
              <a:lnSpc>
                <a:spcPts val="391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901" cy="650901"/>
          </a:xfrm>
          <a:custGeom>
            <a:avLst/>
            <a:gdLst/>
            <a:ahLst/>
            <a:cxnLst/>
            <a:rect r="r" b="b" t="t" l="l"/>
            <a:pathLst>
              <a:path h="650901" w="650901">
                <a:moveTo>
                  <a:pt x="0" y="0"/>
                </a:moveTo>
                <a:lnTo>
                  <a:pt x="650901" y="0"/>
                </a:lnTo>
                <a:lnTo>
                  <a:pt x="650901" y="650901"/>
                </a:lnTo>
                <a:lnTo>
                  <a:pt x="0" y="6509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85549" y="7980780"/>
            <a:ext cx="3880634" cy="3334920"/>
            <a:chOff x="0" y="0"/>
            <a:chExt cx="812800" cy="698500"/>
          </a:xfrm>
        </p:grpSpPr>
        <p:sp>
          <p:nvSpPr>
            <p:cNvPr name="Freeform 4" id="4"/>
            <p:cNvSpPr/>
            <p:nvPr/>
          </p:nvSpPr>
          <p:spPr>
            <a:xfrm flipH="false" flipV="false" rot="0">
              <a:off x="4214" y="0"/>
              <a:ext cx="804372" cy="698500"/>
            </a:xfrm>
            <a:custGeom>
              <a:avLst/>
              <a:gdLst/>
              <a:ahLst/>
              <a:cxnLst/>
              <a:rect r="r" b="b" t="t" l="l"/>
              <a:pathLst>
                <a:path h="698500" w="804372">
                  <a:moveTo>
                    <a:pt x="797550" y="368218"/>
                  </a:moveTo>
                  <a:lnTo>
                    <a:pt x="616422" y="679532"/>
                  </a:lnTo>
                  <a:cubicBezTo>
                    <a:pt x="609589" y="691275"/>
                    <a:pt x="597028" y="698500"/>
                    <a:pt x="583441" y="698500"/>
                  </a:cubicBezTo>
                  <a:lnTo>
                    <a:pt x="220931" y="698500"/>
                  </a:lnTo>
                  <a:cubicBezTo>
                    <a:pt x="207344" y="698500"/>
                    <a:pt x="194783" y="691275"/>
                    <a:pt x="187950" y="679532"/>
                  </a:cubicBezTo>
                  <a:lnTo>
                    <a:pt x="6822" y="368218"/>
                  </a:lnTo>
                  <a:cubicBezTo>
                    <a:pt x="0" y="356493"/>
                    <a:pt x="0" y="342007"/>
                    <a:pt x="6822" y="330282"/>
                  </a:cubicBezTo>
                  <a:lnTo>
                    <a:pt x="187950" y="18968"/>
                  </a:lnTo>
                  <a:cubicBezTo>
                    <a:pt x="194783" y="7225"/>
                    <a:pt x="207344" y="0"/>
                    <a:pt x="220931" y="0"/>
                  </a:cubicBezTo>
                  <a:lnTo>
                    <a:pt x="583441" y="0"/>
                  </a:lnTo>
                  <a:cubicBezTo>
                    <a:pt x="597028" y="0"/>
                    <a:pt x="609589" y="7225"/>
                    <a:pt x="616422" y="18968"/>
                  </a:cubicBezTo>
                  <a:lnTo>
                    <a:pt x="797550" y="330282"/>
                  </a:lnTo>
                  <a:cubicBezTo>
                    <a:pt x="804372" y="342007"/>
                    <a:pt x="804372" y="356493"/>
                    <a:pt x="797550" y="368218"/>
                  </a:cubicBezTo>
                  <a:close/>
                </a:path>
              </a:pathLst>
            </a:custGeom>
            <a:solidFill>
              <a:srgbClr val="00ADEF"/>
            </a:solidFill>
          </p:spPr>
        </p:sp>
        <p:sp>
          <p:nvSpPr>
            <p:cNvPr name="TextBox 5" id="5"/>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TextBox 6" id="6"/>
          <p:cNvSpPr txBox="true"/>
          <p:nvPr/>
        </p:nvSpPr>
        <p:spPr>
          <a:xfrm rot="0">
            <a:off x="1848227" y="1047750"/>
            <a:ext cx="2160965" cy="631851"/>
          </a:xfrm>
          <a:prstGeom prst="rect">
            <a:avLst/>
          </a:prstGeom>
        </p:spPr>
        <p:txBody>
          <a:bodyPr anchor="t" rtlCol="false" tIns="0" lIns="0" bIns="0" rIns="0">
            <a:spAutoFit/>
          </a:bodyPr>
          <a:lstStyle/>
          <a:p>
            <a:pPr>
              <a:lnSpc>
                <a:spcPts val="2376"/>
              </a:lnSpc>
            </a:pPr>
            <a:r>
              <a:rPr lang="en-US" sz="2376">
                <a:solidFill>
                  <a:srgbClr val="000B5D"/>
                </a:solidFill>
                <a:latin typeface="Poppins Bold"/>
              </a:rPr>
              <a:t>TIMMERMAN INDUSTRIES</a:t>
            </a:r>
          </a:p>
        </p:txBody>
      </p:sp>
      <p:sp>
        <p:nvSpPr>
          <p:cNvPr name="AutoShape 7" id="7"/>
          <p:cNvSpPr/>
          <p:nvPr/>
        </p:nvSpPr>
        <p:spPr>
          <a:xfrm rot="-5400000">
            <a:off x="-1672563" y="6817397"/>
            <a:ext cx="4576012" cy="0"/>
          </a:xfrm>
          <a:prstGeom prst="line">
            <a:avLst/>
          </a:prstGeom>
          <a:ln cap="rnd" w="95250">
            <a:solidFill>
              <a:srgbClr val="00ADEF"/>
            </a:solidFill>
            <a:prstDash val="solid"/>
            <a:headEnd type="none" len="sm" w="sm"/>
            <a:tailEnd type="none" len="sm" w="sm"/>
          </a:ln>
        </p:spPr>
      </p:sp>
      <p:sp>
        <p:nvSpPr>
          <p:cNvPr name="AutoShape 8" id="8"/>
          <p:cNvSpPr/>
          <p:nvPr/>
        </p:nvSpPr>
        <p:spPr>
          <a:xfrm rot="-5400000">
            <a:off x="-1672563" y="3374353"/>
            <a:ext cx="4576012" cy="0"/>
          </a:xfrm>
          <a:prstGeom prst="line">
            <a:avLst/>
          </a:prstGeom>
          <a:ln cap="rnd" w="95250">
            <a:solidFill>
              <a:srgbClr val="000B5D"/>
            </a:solidFill>
            <a:prstDash val="solid"/>
            <a:headEnd type="none" len="sm" w="sm"/>
            <a:tailEnd type="none" len="sm" w="sm"/>
          </a:ln>
        </p:spPr>
      </p:sp>
      <p:grpSp>
        <p:nvGrpSpPr>
          <p:cNvPr name="Group 9" id="9"/>
          <p:cNvGrpSpPr/>
          <p:nvPr/>
        </p:nvGrpSpPr>
        <p:grpSpPr>
          <a:xfrm rot="0">
            <a:off x="13266184" y="412629"/>
            <a:ext cx="5944395" cy="2533943"/>
            <a:chOff x="0" y="0"/>
            <a:chExt cx="1638616" cy="698500"/>
          </a:xfrm>
        </p:grpSpPr>
        <p:sp>
          <p:nvSpPr>
            <p:cNvPr name="Freeform 10" id="10"/>
            <p:cNvSpPr/>
            <p:nvPr/>
          </p:nvSpPr>
          <p:spPr>
            <a:xfrm flipH="false" flipV="false" rot="0">
              <a:off x="2751" y="0"/>
              <a:ext cx="1633114" cy="698500"/>
            </a:xfrm>
            <a:custGeom>
              <a:avLst/>
              <a:gdLst/>
              <a:ahLst/>
              <a:cxnLst/>
              <a:rect r="r" b="b" t="t" l="l"/>
              <a:pathLst>
                <a:path h="698500" w="1633114">
                  <a:moveTo>
                    <a:pt x="1628660" y="361633"/>
                  </a:moveTo>
                  <a:lnTo>
                    <a:pt x="1439870" y="686117"/>
                  </a:lnTo>
                  <a:cubicBezTo>
                    <a:pt x="1435409" y="693784"/>
                    <a:pt x="1427208" y="698500"/>
                    <a:pt x="1418339" y="698500"/>
                  </a:cubicBezTo>
                  <a:lnTo>
                    <a:pt x="214775" y="698500"/>
                  </a:lnTo>
                  <a:cubicBezTo>
                    <a:pt x="205906" y="698500"/>
                    <a:pt x="197705" y="693784"/>
                    <a:pt x="193244" y="686117"/>
                  </a:cubicBezTo>
                  <a:lnTo>
                    <a:pt x="4454" y="361633"/>
                  </a:lnTo>
                  <a:cubicBezTo>
                    <a:pt x="0" y="353978"/>
                    <a:pt x="0" y="344522"/>
                    <a:pt x="4454" y="336867"/>
                  </a:cubicBezTo>
                  <a:lnTo>
                    <a:pt x="193244" y="12383"/>
                  </a:lnTo>
                  <a:cubicBezTo>
                    <a:pt x="197705" y="4716"/>
                    <a:pt x="205906" y="0"/>
                    <a:pt x="214775" y="0"/>
                  </a:cubicBezTo>
                  <a:lnTo>
                    <a:pt x="1418339" y="0"/>
                  </a:lnTo>
                  <a:cubicBezTo>
                    <a:pt x="1427208" y="0"/>
                    <a:pt x="1435409" y="4716"/>
                    <a:pt x="1439870" y="12383"/>
                  </a:cubicBezTo>
                  <a:lnTo>
                    <a:pt x="1628660" y="336867"/>
                  </a:lnTo>
                  <a:cubicBezTo>
                    <a:pt x="1633114" y="344522"/>
                    <a:pt x="1633114" y="353978"/>
                    <a:pt x="1628660" y="361633"/>
                  </a:cubicBezTo>
                  <a:close/>
                </a:path>
              </a:pathLst>
            </a:custGeom>
            <a:solidFill>
              <a:srgbClr val="00ADEF"/>
            </a:solidFill>
          </p:spPr>
        </p:sp>
        <p:sp>
          <p:nvSpPr>
            <p:cNvPr name="TextBox 11" id="11"/>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2" id="12"/>
          <p:cNvGrpSpPr/>
          <p:nvPr/>
        </p:nvGrpSpPr>
        <p:grpSpPr>
          <a:xfrm rot="0">
            <a:off x="10150791" y="1004710"/>
            <a:ext cx="10689850" cy="9186590"/>
            <a:chOff x="0" y="0"/>
            <a:chExt cx="812800" cy="698500"/>
          </a:xfrm>
        </p:grpSpPr>
        <p:sp>
          <p:nvSpPr>
            <p:cNvPr name="Freeform 13" id="13"/>
            <p:cNvSpPr/>
            <p:nvPr/>
          </p:nvSpPr>
          <p:spPr>
            <a:xfrm flipH="false" flipV="false" rot="0">
              <a:off x="1530" y="0"/>
              <a:ext cx="809740" cy="698500"/>
            </a:xfrm>
            <a:custGeom>
              <a:avLst/>
              <a:gdLst/>
              <a:ahLst/>
              <a:cxnLst/>
              <a:rect r="r" b="b" t="t" l="l"/>
              <a:pathLst>
                <a:path h="698500" w="809740">
                  <a:moveTo>
                    <a:pt x="807264" y="356136"/>
                  </a:moveTo>
                  <a:lnTo>
                    <a:pt x="612076" y="691614"/>
                  </a:lnTo>
                  <a:cubicBezTo>
                    <a:pt x="609596" y="695877"/>
                    <a:pt x="605036" y="698500"/>
                    <a:pt x="600103" y="698500"/>
                  </a:cubicBezTo>
                  <a:lnTo>
                    <a:pt x="209637" y="698500"/>
                  </a:lnTo>
                  <a:cubicBezTo>
                    <a:pt x="204704" y="698500"/>
                    <a:pt x="200144" y="695877"/>
                    <a:pt x="197664" y="691614"/>
                  </a:cubicBezTo>
                  <a:lnTo>
                    <a:pt x="2476" y="356136"/>
                  </a:lnTo>
                  <a:cubicBezTo>
                    <a:pt x="0" y="351879"/>
                    <a:pt x="0" y="346621"/>
                    <a:pt x="2476" y="342364"/>
                  </a:cubicBezTo>
                  <a:lnTo>
                    <a:pt x="197664" y="6886"/>
                  </a:lnTo>
                  <a:cubicBezTo>
                    <a:pt x="200144" y="2623"/>
                    <a:pt x="204704" y="0"/>
                    <a:pt x="209637" y="0"/>
                  </a:cubicBezTo>
                  <a:lnTo>
                    <a:pt x="600103" y="0"/>
                  </a:lnTo>
                  <a:cubicBezTo>
                    <a:pt x="605036" y="0"/>
                    <a:pt x="609596" y="2623"/>
                    <a:pt x="612076" y="6886"/>
                  </a:cubicBezTo>
                  <a:lnTo>
                    <a:pt x="807264" y="342364"/>
                  </a:lnTo>
                  <a:cubicBezTo>
                    <a:pt x="809740" y="346621"/>
                    <a:pt x="809740" y="351879"/>
                    <a:pt x="807264" y="356136"/>
                  </a:cubicBezTo>
                  <a:close/>
                </a:path>
              </a:pathLst>
            </a:custGeom>
            <a:solidFill>
              <a:srgbClr val="000B5D"/>
            </a:solidFill>
          </p:spPr>
        </p:sp>
        <p:sp>
          <p:nvSpPr>
            <p:cNvPr name="TextBox 14" id="14"/>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5" id="15"/>
          <p:cNvGrpSpPr>
            <a:grpSpLocks noChangeAspect="true"/>
          </p:cNvGrpSpPr>
          <p:nvPr/>
        </p:nvGrpSpPr>
        <p:grpSpPr>
          <a:xfrm rot="0">
            <a:off x="10809808" y="897105"/>
            <a:ext cx="10857146" cy="9401799"/>
            <a:chOff x="0" y="0"/>
            <a:chExt cx="4282440" cy="3708400"/>
          </a:xfrm>
        </p:grpSpPr>
        <p:sp>
          <p:nvSpPr>
            <p:cNvPr name="Freeform 16" id="1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7798" t="0" r="-2094" b="0"/>
              </a:stretch>
            </a:blipFill>
          </p:spPr>
        </p:sp>
      </p:grpSp>
      <p:grpSp>
        <p:nvGrpSpPr>
          <p:cNvPr name="Group 17" id="17"/>
          <p:cNvGrpSpPr/>
          <p:nvPr/>
        </p:nvGrpSpPr>
        <p:grpSpPr>
          <a:xfrm rot="0">
            <a:off x="11235971" y="8781757"/>
            <a:ext cx="2948589" cy="2533943"/>
            <a:chOff x="0" y="0"/>
            <a:chExt cx="812800" cy="698500"/>
          </a:xfrm>
        </p:grpSpPr>
        <p:sp>
          <p:nvSpPr>
            <p:cNvPr name="Freeform 18" id="18"/>
            <p:cNvSpPr/>
            <p:nvPr/>
          </p:nvSpPr>
          <p:spPr>
            <a:xfrm flipH="false" flipV="false" rot="0">
              <a:off x="5546" y="0"/>
              <a:ext cx="801708" cy="698500"/>
            </a:xfrm>
            <a:custGeom>
              <a:avLst/>
              <a:gdLst/>
              <a:ahLst/>
              <a:cxnLst/>
              <a:rect r="r" b="b" t="t" l="l"/>
              <a:pathLst>
                <a:path h="698500" w="801708">
                  <a:moveTo>
                    <a:pt x="792729" y="374214"/>
                  </a:moveTo>
                  <a:lnTo>
                    <a:pt x="618579" y="673536"/>
                  </a:lnTo>
                  <a:cubicBezTo>
                    <a:pt x="609586" y="688992"/>
                    <a:pt x="593053" y="698500"/>
                    <a:pt x="575172" y="698500"/>
                  </a:cubicBezTo>
                  <a:lnTo>
                    <a:pt x="226536" y="698500"/>
                  </a:lnTo>
                  <a:cubicBezTo>
                    <a:pt x="208655" y="698500"/>
                    <a:pt x="192122" y="688992"/>
                    <a:pt x="183129" y="673536"/>
                  </a:cubicBezTo>
                  <a:lnTo>
                    <a:pt x="8979" y="374214"/>
                  </a:lnTo>
                  <a:cubicBezTo>
                    <a:pt x="0" y="358782"/>
                    <a:pt x="0" y="339718"/>
                    <a:pt x="8979" y="324286"/>
                  </a:cubicBezTo>
                  <a:lnTo>
                    <a:pt x="183129" y="24964"/>
                  </a:lnTo>
                  <a:cubicBezTo>
                    <a:pt x="192122" y="9508"/>
                    <a:pt x="208655" y="0"/>
                    <a:pt x="226536" y="0"/>
                  </a:cubicBezTo>
                  <a:lnTo>
                    <a:pt x="575172" y="0"/>
                  </a:lnTo>
                  <a:cubicBezTo>
                    <a:pt x="593053" y="0"/>
                    <a:pt x="609586" y="9508"/>
                    <a:pt x="618579" y="24964"/>
                  </a:cubicBezTo>
                  <a:lnTo>
                    <a:pt x="792729" y="324286"/>
                  </a:lnTo>
                  <a:cubicBezTo>
                    <a:pt x="801708" y="339718"/>
                    <a:pt x="801708" y="358782"/>
                    <a:pt x="792729" y="374214"/>
                  </a:cubicBezTo>
                  <a:close/>
                </a:path>
              </a:pathLst>
            </a:custGeom>
            <a:solidFill>
              <a:srgbClr val="000B5D"/>
            </a:solidFill>
          </p:spPr>
        </p:sp>
        <p:sp>
          <p:nvSpPr>
            <p:cNvPr name="TextBox 19" id="19"/>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Freeform 20" id="20"/>
          <p:cNvSpPr/>
          <p:nvPr/>
        </p:nvSpPr>
        <p:spPr>
          <a:xfrm flipH="false" flipV="false" rot="0">
            <a:off x="1028700" y="90731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5"/>
            <a:stretch>
              <a:fillRect l="-890" t="0" r="-890" b="0"/>
            </a:stretch>
          </a:blipFill>
        </p:spPr>
      </p:sp>
      <p:sp>
        <p:nvSpPr>
          <p:cNvPr name="TextBox 21" id="21"/>
          <p:cNvSpPr txBox="true"/>
          <p:nvPr/>
        </p:nvSpPr>
        <p:spPr>
          <a:xfrm rot="0">
            <a:off x="1028700" y="8911590"/>
            <a:ext cx="6345325" cy="651510"/>
          </a:xfrm>
          <a:prstGeom prst="rect">
            <a:avLst/>
          </a:prstGeom>
        </p:spPr>
        <p:txBody>
          <a:bodyPr anchor="t" rtlCol="false" tIns="0" lIns="0" bIns="0" rIns="0">
            <a:spAutoFit/>
          </a:bodyPr>
          <a:lstStyle/>
          <a:p>
            <a:pPr>
              <a:lnSpc>
                <a:spcPts val="2400"/>
              </a:lnSpc>
            </a:pPr>
            <a:r>
              <a:rPr lang="en-US" sz="2400">
                <a:solidFill>
                  <a:srgbClr val="000B5D"/>
                </a:solidFill>
                <a:latin typeface="Poppins Bold"/>
              </a:rPr>
              <a:t>SOFTWARE DEVELOPMENT FOR DSAI, 2023</a:t>
            </a:r>
          </a:p>
          <a:p>
            <a:pPr>
              <a:lnSpc>
                <a:spcPts val="2400"/>
              </a:lnSpc>
              <a:spcBef>
                <a:spcPct val="0"/>
              </a:spcBef>
            </a:pPr>
          </a:p>
        </p:txBody>
      </p:sp>
      <p:sp>
        <p:nvSpPr>
          <p:cNvPr name="TextBox 22" id="22"/>
          <p:cNvSpPr txBox="true"/>
          <p:nvPr/>
        </p:nvSpPr>
        <p:spPr>
          <a:xfrm rot="0">
            <a:off x="1028700" y="3900086"/>
            <a:ext cx="8425875" cy="1332260"/>
          </a:xfrm>
          <a:prstGeom prst="rect">
            <a:avLst/>
          </a:prstGeom>
        </p:spPr>
        <p:txBody>
          <a:bodyPr anchor="t" rtlCol="false" tIns="0" lIns="0" bIns="0" rIns="0">
            <a:spAutoFit/>
          </a:bodyPr>
          <a:lstStyle/>
          <a:p>
            <a:pPr>
              <a:lnSpc>
                <a:spcPts val="9326"/>
              </a:lnSpc>
            </a:pPr>
            <a:r>
              <a:rPr lang="en-US" sz="9326">
                <a:solidFill>
                  <a:srgbClr val="000B5D"/>
                </a:solidFill>
                <a:latin typeface="Poppins Semi-Bold"/>
              </a:rPr>
              <a:t>THANK YOU</a:t>
            </a:r>
          </a:p>
        </p:txBody>
      </p:sp>
      <p:sp>
        <p:nvSpPr>
          <p:cNvPr name="TextBox 23" id="23"/>
          <p:cNvSpPr txBox="true"/>
          <p:nvPr/>
        </p:nvSpPr>
        <p:spPr>
          <a:xfrm rot="0">
            <a:off x="1028700" y="4920605"/>
            <a:ext cx="7973476" cy="925415"/>
          </a:xfrm>
          <a:prstGeom prst="rect">
            <a:avLst/>
          </a:prstGeom>
        </p:spPr>
        <p:txBody>
          <a:bodyPr anchor="t" rtlCol="false" tIns="0" lIns="0" bIns="0" rIns="0">
            <a:spAutoFit/>
          </a:bodyPr>
          <a:lstStyle/>
          <a:p>
            <a:pPr>
              <a:lnSpc>
                <a:spcPts val="7267"/>
              </a:lnSpc>
            </a:pPr>
            <a:r>
              <a:rPr lang="en-US" sz="5191">
                <a:solidFill>
                  <a:srgbClr val="000B5D"/>
                </a:solidFill>
                <a:latin typeface="Poppins"/>
              </a:rPr>
              <a:t>FOR YOUR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87176" y="2931139"/>
            <a:ext cx="6897101" cy="5927196"/>
            <a:chOff x="0" y="0"/>
            <a:chExt cx="812800" cy="698500"/>
          </a:xfrm>
        </p:grpSpPr>
        <p:sp>
          <p:nvSpPr>
            <p:cNvPr name="Freeform 3" id="3"/>
            <p:cNvSpPr/>
            <p:nvPr/>
          </p:nvSpPr>
          <p:spPr>
            <a:xfrm flipH="false" flipV="false" rot="0">
              <a:off x="2371" y="0"/>
              <a:ext cx="808058" cy="698500"/>
            </a:xfrm>
            <a:custGeom>
              <a:avLst/>
              <a:gdLst/>
              <a:ahLst/>
              <a:cxnLst/>
              <a:rect r="r" b="b" t="t" l="l"/>
              <a:pathLst>
                <a:path h="698500" w="808058">
                  <a:moveTo>
                    <a:pt x="804220" y="359922"/>
                  </a:moveTo>
                  <a:lnTo>
                    <a:pt x="613438" y="687828"/>
                  </a:lnTo>
                  <a:cubicBezTo>
                    <a:pt x="609594" y="694435"/>
                    <a:pt x="602526" y="698500"/>
                    <a:pt x="594882" y="698500"/>
                  </a:cubicBezTo>
                  <a:lnTo>
                    <a:pt x="213176" y="698500"/>
                  </a:lnTo>
                  <a:cubicBezTo>
                    <a:pt x="205532" y="698500"/>
                    <a:pt x="198464" y="694435"/>
                    <a:pt x="194620" y="687828"/>
                  </a:cubicBezTo>
                  <a:lnTo>
                    <a:pt x="3838" y="359922"/>
                  </a:lnTo>
                  <a:cubicBezTo>
                    <a:pt x="0" y="353325"/>
                    <a:pt x="0" y="345175"/>
                    <a:pt x="3838" y="338578"/>
                  </a:cubicBezTo>
                  <a:lnTo>
                    <a:pt x="194620" y="10672"/>
                  </a:lnTo>
                  <a:cubicBezTo>
                    <a:pt x="198464" y="4065"/>
                    <a:pt x="205532" y="0"/>
                    <a:pt x="213176" y="0"/>
                  </a:cubicBezTo>
                  <a:lnTo>
                    <a:pt x="594882" y="0"/>
                  </a:lnTo>
                  <a:cubicBezTo>
                    <a:pt x="602526" y="0"/>
                    <a:pt x="609594" y="4065"/>
                    <a:pt x="613438" y="10672"/>
                  </a:cubicBezTo>
                  <a:lnTo>
                    <a:pt x="804220" y="338578"/>
                  </a:lnTo>
                  <a:cubicBezTo>
                    <a:pt x="808058" y="345175"/>
                    <a:pt x="808058" y="353325"/>
                    <a:pt x="804220" y="359922"/>
                  </a:cubicBezTo>
                  <a:close/>
                </a:path>
              </a:pathLst>
            </a:custGeom>
            <a:solidFill>
              <a:srgbClr val="000B5D"/>
            </a:solidFill>
          </p:spPr>
        </p:sp>
        <p:sp>
          <p:nvSpPr>
            <p:cNvPr name="TextBox 4" id="4"/>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5" id="5"/>
          <p:cNvGrpSpPr>
            <a:grpSpLocks noChangeAspect="true"/>
          </p:cNvGrpSpPr>
          <p:nvPr/>
        </p:nvGrpSpPr>
        <p:grpSpPr>
          <a:xfrm rot="0">
            <a:off x="3455081" y="3140442"/>
            <a:ext cx="6361289" cy="5508590"/>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7" id="7"/>
          <p:cNvGrpSpPr/>
          <p:nvPr/>
        </p:nvGrpSpPr>
        <p:grpSpPr>
          <a:xfrm rot="0">
            <a:off x="-2092605" y="9258300"/>
            <a:ext cx="4185210" cy="2172476"/>
            <a:chOff x="0" y="0"/>
            <a:chExt cx="1345639" cy="698500"/>
          </a:xfrm>
        </p:grpSpPr>
        <p:sp>
          <p:nvSpPr>
            <p:cNvPr name="Freeform 8" id="8"/>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9" id="9"/>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0">
            <a:off x="14234417" y="-1711588"/>
            <a:ext cx="4185210" cy="2172476"/>
            <a:chOff x="0" y="0"/>
            <a:chExt cx="1345639" cy="698500"/>
          </a:xfrm>
        </p:grpSpPr>
        <p:sp>
          <p:nvSpPr>
            <p:cNvPr name="Freeform 11" id="11"/>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12" id="12"/>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016746" y="9777990"/>
            <a:ext cx="5306302" cy="1494660"/>
            <a:chOff x="0" y="0"/>
            <a:chExt cx="2479796" cy="698500"/>
          </a:xfrm>
        </p:grpSpPr>
        <p:sp>
          <p:nvSpPr>
            <p:cNvPr name="Freeform 14" id="14"/>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15" id="15"/>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grpSp>
        <p:nvGrpSpPr>
          <p:cNvPr name="Group 16" id="16"/>
          <p:cNvGrpSpPr/>
          <p:nvPr/>
        </p:nvGrpSpPr>
        <p:grpSpPr>
          <a:xfrm rot="0">
            <a:off x="16327022" y="-286442"/>
            <a:ext cx="2511232" cy="1494660"/>
            <a:chOff x="0" y="0"/>
            <a:chExt cx="1173575" cy="698500"/>
          </a:xfrm>
        </p:grpSpPr>
        <p:sp>
          <p:nvSpPr>
            <p:cNvPr name="Freeform 17" id="17"/>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18" id="18"/>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sp>
        <p:nvSpPr>
          <p:cNvPr name="TextBox 19" id="19"/>
          <p:cNvSpPr txBox="true"/>
          <p:nvPr/>
        </p:nvSpPr>
        <p:spPr>
          <a:xfrm rot="0">
            <a:off x="4953029" y="1355207"/>
            <a:ext cx="4508082" cy="919812"/>
          </a:xfrm>
          <a:prstGeom prst="rect">
            <a:avLst/>
          </a:prstGeom>
        </p:spPr>
        <p:txBody>
          <a:bodyPr anchor="t" rtlCol="false" tIns="0" lIns="0" bIns="0" rIns="0">
            <a:spAutoFit/>
          </a:bodyPr>
          <a:lstStyle/>
          <a:p>
            <a:pPr>
              <a:lnSpc>
                <a:spcPts val="7051"/>
              </a:lnSpc>
            </a:pPr>
            <a:r>
              <a:rPr lang="en-US" sz="5036">
                <a:solidFill>
                  <a:srgbClr val="000B5D"/>
                </a:solidFill>
                <a:latin typeface="Poppins"/>
              </a:rPr>
              <a:t>OUR TEACHER</a:t>
            </a:r>
          </a:p>
        </p:txBody>
      </p:sp>
      <p:sp>
        <p:nvSpPr>
          <p:cNvPr name="TextBox 20" id="20"/>
          <p:cNvSpPr txBox="true"/>
          <p:nvPr/>
        </p:nvSpPr>
        <p:spPr>
          <a:xfrm rot="0">
            <a:off x="10366542" y="4719319"/>
            <a:ext cx="5359210" cy="734061"/>
          </a:xfrm>
          <a:prstGeom prst="rect">
            <a:avLst/>
          </a:prstGeom>
        </p:spPr>
        <p:txBody>
          <a:bodyPr anchor="t" rtlCol="false" tIns="0" lIns="0" bIns="0" rIns="0">
            <a:spAutoFit/>
          </a:bodyPr>
          <a:lstStyle/>
          <a:p>
            <a:pPr algn="ctr">
              <a:lnSpc>
                <a:spcPts val="5739"/>
              </a:lnSpc>
            </a:pPr>
            <a:r>
              <a:rPr lang="en-US" sz="4099">
                <a:solidFill>
                  <a:srgbClr val="000B5D"/>
                </a:solidFill>
                <a:latin typeface="Poppins Medium"/>
              </a:rPr>
              <a:t> Chitsutha Soomlek</a:t>
            </a:r>
          </a:p>
        </p:txBody>
      </p:sp>
      <p:sp>
        <p:nvSpPr>
          <p:cNvPr name="TextBox 21" id="21"/>
          <p:cNvSpPr txBox="true"/>
          <p:nvPr/>
        </p:nvSpPr>
        <p:spPr>
          <a:xfrm rot="0">
            <a:off x="10688012" y="5639897"/>
            <a:ext cx="4716271" cy="625476"/>
          </a:xfrm>
          <a:prstGeom prst="rect">
            <a:avLst/>
          </a:prstGeom>
        </p:spPr>
        <p:txBody>
          <a:bodyPr anchor="t" rtlCol="false" tIns="0" lIns="0" bIns="0" rIns="0">
            <a:spAutoFit/>
          </a:bodyPr>
          <a:lstStyle/>
          <a:p>
            <a:pPr algn="ctr">
              <a:lnSpc>
                <a:spcPts val="4899"/>
              </a:lnSpc>
            </a:pPr>
            <a:r>
              <a:rPr lang="en-US" sz="3499">
                <a:solidFill>
                  <a:srgbClr val="000B5D"/>
                </a:solidFill>
                <a:latin typeface="Poppins"/>
              </a:rPr>
              <a:t>Assistant Professor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259310" y="-4363677"/>
            <a:ext cx="1225847" cy="8727354"/>
            <a:chOff x="0" y="0"/>
            <a:chExt cx="414424" cy="2950467"/>
          </a:xfrm>
        </p:grpSpPr>
        <p:sp>
          <p:nvSpPr>
            <p:cNvPr name="Freeform 3" id="3"/>
            <p:cNvSpPr/>
            <p:nvPr/>
          </p:nvSpPr>
          <p:spPr>
            <a:xfrm flipH="false" flipV="false" rot="0">
              <a:off x="0" y="18584"/>
              <a:ext cx="414423" cy="2913299"/>
            </a:xfrm>
            <a:custGeom>
              <a:avLst/>
              <a:gdLst/>
              <a:ahLst/>
              <a:cxnLst/>
              <a:rect r="r" b="b" t="t" l="l"/>
              <a:pathLst>
                <a:path h="2913299" w="414423">
                  <a:moveTo>
                    <a:pt x="249838" y="23217"/>
                  </a:moveTo>
                  <a:lnTo>
                    <a:pt x="371797" y="142815"/>
                  </a:lnTo>
                  <a:cubicBezTo>
                    <a:pt x="399061" y="169551"/>
                    <a:pt x="414423" y="206132"/>
                    <a:pt x="414423" y="244318"/>
                  </a:cubicBezTo>
                  <a:lnTo>
                    <a:pt x="414423" y="2668981"/>
                  </a:lnTo>
                  <a:cubicBezTo>
                    <a:pt x="414423" y="2707167"/>
                    <a:pt x="399061" y="2743747"/>
                    <a:pt x="371797" y="2770484"/>
                  </a:cubicBezTo>
                  <a:lnTo>
                    <a:pt x="249838" y="2890082"/>
                  </a:lnTo>
                  <a:cubicBezTo>
                    <a:pt x="226163" y="2913299"/>
                    <a:pt x="188261" y="2913299"/>
                    <a:pt x="164586" y="2890082"/>
                  </a:cubicBezTo>
                  <a:lnTo>
                    <a:pt x="42626" y="2770484"/>
                  </a:lnTo>
                  <a:cubicBezTo>
                    <a:pt x="15362" y="2743747"/>
                    <a:pt x="0" y="2707167"/>
                    <a:pt x="0" y="2668981"/>
                  </a:cubicBezTo>
                  <a:lnTo>
                    <a:pt x="0" y="244318"/>
                  </a:lnTo>
                  <a:cubicBezTo>
                    <a:pt x="0" y="206132"/>
                    <a:pt x="15362" y="169551"/>
                    <a:pt x="42626" y="142815"/>
                  </a:cubicBezTo>
                  <a:lnTo>
                    <a:pt x="164586" y="23217"/>
                  </a:lnTo>
                  <a:cubicBezTo>
                    <a:pt x="188261" y="0"/>
                    <a:pt x="226163" y="0"/>
                    <a:pt x="249838" y="23217"/>
                  </a:cubicBezTo>
                  <a:close/>
                </a:path>
              </a:pathLst>
            </a:custGeom>
            <a:solidFill>
              <a:srgbClr val="00ADEF"/>
            </a:solidFill>
          </p:spPr>
        </p:sp>
        <p:sp>
          <p:nvSpPr>
            <p:cNvPr name="TextBox 4" id="4"/>
            <p:cNvSpPr txBox="true"/>
            <p:nvPr/>
          </p:nvSpPr>
          <p:spPr>
            <a:xfrm>
              <a:off x="0" y="158750"/>
              <a:ext cx="414424" cy="2652017"/>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5400000">
            <a:off x="14948659" y="-4039974"/>
            <a:ext cx="1582332" cy="10686613"/>
            <a:chOff x="0" y="0"/>
            <a:chExt cx="534941" cy="3612836"/>
          </a:xfrm>
        </p:grpSpPr>
        <p:sp>
          <p:nvSpPr>
            <p:cNvPr name="Freeform 6" id="6"/>
            <p:cNvSpPr/>
            <p:nvPr/>
          </p:nvSpPr>
          <p:spPr>
            <a:xfrm flipH="false" flipV="false" rot="0">
              <a:off x="0" y="11442"/>
              <a:ext cx="534941" cy="3589952"/>
            </a:xfrm>
            <a:custGeom>
              <a:avLst/>
              <a:gdLst/>
              <a:ahLst/>
              <a:cxnLst/>
              <a:rect r="r" b="b" t="t" l="l"/>
              <a:pathLst>
                <a:path h="3589952" w="534941">
                  <a:moveTo>
                    <a:pt x="304299" y="16537"/>
                  </a:moveTo>
                  <a:lnTo>
                    <a:pt x="498112" y="163779"/>
                  </a:lnTo>
                  <a:cubicBezTo>
                    <a:pt x="521315" y="181406"/>
                    <a:pt x="534941" y="208870"/>
                    <a:pt x="534941" y="238010"/>
                  </a:cubicBezTo>
                  <a:lnTo>
                    <a:pt x="534941" y="3351942"/>
                  </a:lnTo>
                  <a:cubicBezTo>
                    <a:pt x="534941" y="3381082"/>
                    <a:pt x="521315" y="3408545"/>
                    <a:pt x="498112" y="3426173"/>
                  </a:cubicBezTo>
                  <a:lnTo>
                    <a:pt x="304299" y="3573414"/>
                  </a:lnTo>
                  <a:cubicBezTo>
                    <a:pt x="282531" y="3589952"/>
                    <a:pt x="252409" y="3589952"/>
                    <a:pt x="230642" y="3573414"/>
                  </a:cubicBezTo>
                  <a:lnTo>
                    <a:pt x="36829" y="3426173"/>
                  </a:lnTo>
                  <a:cubicBezTo>
                    <a:pt x="13626" y="3408545"/>
                    <a:pt x="0" y="3381082"/>
                    <a:pt x="0" y="3351942"/>
                  </a:cubicBezTo>
                  <a:lnTo>
                    <a:pt x="0" y="238010"/>
                  </a:lnTo>
                  <a:cubicBezTo>
                    <a:pt x="0" y="208870"/>
                    <a:pt x="13626" y="181406"/>
                    <a:pt x="36829" y="163779"/>
                  </a:cubicBezTo>
                  <a:lnTo>
                    <a:pt x="230642" y="16537"/>
                  </a:lnTo>
                  <a:cubicBezTo>
                    <a:pt x="252409" y="0"/>
                    <a:pt x="282531" y="0"/>
                    <a:pt x="304299" y="16537"/>
                  </a:cubicBezTo>
                  <a:close/>
                </a:path>
              </a:pathLst>
            </a:custGeom>
            <a:solidFill>
              <a:srgbClr val="000B5D"/>
            </a:solidFill>
          </p:spPr>
        </p:sp>
        <p:sp>
          <p:nvSpPr>
            <p:cNvPr name="TextBox 7" id="7"/>
            <p:cNvSpPr txBox="true"/>
            <p:nvPr/>
          </p:nvSpPr>
          <p:spPr>
            <a:xfrm>
              <a:off x="0" y="158750"/>
              <a:ext cx="534941" cy="3314386"/>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4912483" y="7260142"/>
            <a:ext cx="5817892" cy="507228"/>
          </a:xfrm>
          <a:prstGeom prst="rect">
            <a:avLst/>
          </a:prstGeom>
        </p:spPr>
        <p:txBody>
          <a:bodyPr anchor="t" rtlCol="false" tIns="0" lIns="0" bIns="0" rIns="0">
            <a:spAutoFit/>
          </a:bodyPr>
          <a:lstStyle/>
          <a:p>
            <a:pPr>
              <a:lnSpc>
                <a:spcPts val="3943"/>
              </a:lnSpc>
            </a:pPr>
            <a:r>
              <a:rPr lang="en-US" sz="2816">
                <a:solidFill>
                  <a:srgbClr val="FFFFFF"/>
                </a:solidFill>
                <a:latin typeface="Poppins Semi-Bold"/>
              </a:rPr>
              <a:t>CEO OF TIMMERMAN INDUSTRIES</a:t>
            </a:r>
          </a:p>
        </p:txBody>
      </p:sp>
      <p:sp>
        <p:nvSpPr>
          <p:cNvPr name="TextBox 9" id="9"/>
          <p:cNvSpPr txBox="true"/>
          <p:nvPr/>
        </p:nvSpPr>
        <p:spPr>
          <a:xfrm rot="0">
            <a:off x="4912483" y="3660194"/>
            <a:ext cx="8452829" cy="1866397"/>
          </a:xfrm>
          <a:prstGeom prst="rect">
            <a:avLst/>
          </a:prstGeom>
        </p:spPr>
        <p:txBody>
          <a:bodyPr anchor="t" rtlCol="false" tIns="0" lIns="0" bIns="0" rIns="0">
            <a:spAutoFit/>
          </a:bodyPr>
          <a:lstStyle/>
          <a:p>
            <a:pPr>
              <a:lnSpc>
                <a:spcPts val="14470"/>
              </a:lnSpc>
            </a:pPr>
            <a:r>
              <a:rPr lang="en-US" sz="10336">
                <a:solidFill>
                  <a:srgbClr val="000B5D"/>
                </a:solidFill>
                <a:latin typeface="Poppins Semi-Bold"/>
              </a:rPr>
              <a:t>MILESTONE 1</a:t>
            </a:r>
          </a:p>
        </p:txBody>
      </p:sp>
      <p:sp>
        <p:nvSpPr>
          <p:cNvPr name="Freeform 10" id="10"/>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2"/>
            <a:stretch>
              <a:fillRect l="-890" t="0" r="-890" b="0"/>
            </a:stretch>
          </a:blipFill>
        </p:spPr>
      </p:sp>
      <p:grpSp>
        <p:nvGrpSpPr>
          <p:cNvPr name="Group 11" id="11"/>
          <p:cNvGrpSpPr/>
          <p:nvPr/>
        </p:nvGrpSpPr>
        <p:grpSpPr>
          <a:xfrm rot="5400000">
            <a:off x="2409776" y="4509948"/>
            <a:ext cx="1429553" cy="8727354"/>
            <a:chOff x="0" y="0"/>
            <a:chExt cx="483291" cy="2950467"/>
          </a:xfrm>
        </p:grpSpPr>
        <p:sp>
          <p:nvSpPr>
            <p:cNvPr name="Freeform 12" id="12"/>
            <p:cNvSpPr/>
            <p:nvPr/>
          </p:nvSpPr>
          <p:spPr>
            <a:xfrm flipH="false" flipV="false" rot="0">
              <a:off x="0" y="13902"/>
              <a:ext cx="483291" cy="2922662"/>
            </a:xfrm>
            <a:custGeom>
              <a:avLst/>
              <a:gdLst/>
              <a:ahLst/>
              <a:cxnLst/>
              <a:rect r="r" b="b" t="t" l="l"/>
              <a:pathLst>
                <a:path h="2922662" w="483291">
                  <a:moveTo>
                    <a:pt x="280828" y="19047"/>
                  </a:moveTo>
                  <a:lnTo>
                    <a:pt x="444108" y="156349"/>
                  </a:lnTo>
                  <a:cubicBezTo>
                    <a:pt x="468949" y="177238"/>
                    <a:pt x="483291" y="208036"/>
                    <a:pt x="483291" y="240493"/>
                  </a:cubicBezTo>
                  <a:lnTo>
                    <a:pt x="483291" y="2682170"/>
                  </a:lnTo>
                  <a:cubicBezTo>
                    <a:pt x="483291" y="2714627"/>
                    <a:pt x="468949" y="2745425"/>
                    <a:pt x="444108" y="2766313"/>
                  </a:cubicBezTo>
                  <a:lnTo>
                    <a:pt x="280828" y="2903616"/>
                  </a:lnTo>
                  <a:cubicBezTo>
                    <a:pt x="258178" y="2922662"/>
                    <a:pt x="225113" y="2922662"/>
                    <a:pt x="202463" y="2903616"/>
                  </a:cubicBezTo>
                  <a:lnTo>
                    <a:pt x="39183" y="2766313"/>
                  </a:lnTo>
                  <a:cubicBezTo>
                    <a:pt x="14341" y="2745425"/>
                    <a:pt x="0" y="2714627"/>
                    <a:pt x="0" y="2682170"/>
                  </a:cubicBezTo>
                  <a:lnTo>
                    <a:pt x="0" y="240493"/>
                  </a:lnTo>
                  <a:cubicBezTo>
                    <a:pt x="0" y="208036"/>
                    <a:pt x="14341" y="177238"/>
                    <a:pt x="39183" y="156349"/>
                  </a:cubicBezTo>
                  <a:lnTo>
                    <a:pt x="202463" y="19047"/>
                  </a:lnTo>
                  <a:cubicBezTo>
                    <a:pt x="225113" y="0"/>
                    <a:pt x="258178" y="0"/>
                    <a:pt x="280828" y="19047"/>
                  </a:cubicBezTo>
                  <a:close/>
                </a:path>
              </a:pathLst>
            </a:custGeom>
            <a:solidFill>
              <a:srgbClr val="00ADEF"/>
            </a:solidFill>
          </p:spPr>
        </p:sp>
        <p:sp>
          <p:nvSpPr>
            <p:cNvPr name="TextBox 13" id="13"/>
            <p:cNvSpPr txBox="true"/>
            <p:nvPr/>
          </p:nvSpPr>
          <p:spPr>
            <a:xfrm>
              <a:off x="0" y="158750"/>
              <a:ext cx="483291" cy="2652017"/>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5400000">
            <a:off x="207913" y="5036261"/>
            <a:ext cx="1582332" cy="10686613"/>
            <a:chOff x="0" y="0"/>
            <a:chExt cx="534941" cy="3612836"/>
          </a:xfrm>
        </p:grpSpPr>
        <p:sp>
          <p:nvSpPr>
            <p:cNvPr name="Freeform 15" id="15"/>
            <p:cNvSpPr/>
            <p:nvPr/>
          </p:nvSpPr>
          <p:spPr>
            <a:xfrm flipH="false" flipV="false" rot="0">
              <a:off x="0" y="11442"/>
              <a:ext cx="534941" cy="3589952"/>
            </a:xfrm>
            <a:custGeom>
              <a:avLst/>
              <a:gdLst/>
              <a:ahLst/>
              <a:cxnLst/>
              <a:rect r="r" b="b" t="t" l="l"/>
              <a:pathLst>
                <a:path h="3589952" w="534941">
                  <a:moveTo>
                    <a:pt x="304299" y="16537"/>
                  </a:moveTo>
                  <a:lnTo>
                    <a:pt x="498112" y="163779"/>
                  </a:lnTo>
                  <a:cubicBezTo>
                    <a:pt x="521315" y="181406"/>
                    <a:pt x="534941" y="208870"/>
                    <a:pt x="534941" y="238010"/>
                  </a:cubicBezTo>
                  <a:lnTo>
                    <a:pt x="534941" y="3351942"/>
                  </a:lnTo>
                  <a:cubicBezTo>
                    <a:pt x="534941" y="3381082"/>
                    <a:pt x="521315" y="3408545"/>
                    <a:pt x="498112" y="3426173"/>
                  </a:cubicBezTo>
                  <a:lnTo>
                    <a:pt x="304299" y="3573414"/>
                  </a:lnTo>
                  <a:cubicBezTo>
                    <a:pt x="282531" y="3589952"/>
                    <a:pt x="252409" y="3589952"/>
                    <a:pt x="230642" y="3573414"/>
                  </a:cubicBezTo>
                  <a:lnTo>
                    <a:pt x="36829" y="3426173"/>
                  </a:lnTo>
                  <a:cubicBezTo>
                    <a:pt x="13626" y="3408545"/>
                    <a:pt x="0" y="3381082"/>
                    <a:pt x="0" y="3351942"/>
                  </a:cubicBezTo>
                  <a:lnTo>
                    <a:pt x="0" y="238010"/>
                  </a:lnTo>
                  <a:cubicBezTo>
                    <a:pt x="0" y="208870"/>
                    <a:pt x="13626" y="181406"/>
                    <a:pt x="36829" y="163779"/>
                  </a:cubicBezTo>
                  <a:lnTo>
                    <a:pt x="230642" y="16537"/>
                  </a:lnTo>
                  <a:cubicBezTo>
                    <a:pt x="252409" y="0"/>
                    <a:pt x="282531" y="0"/>
                    <a:pt x="304299" y="16537"/>
                  </a:cubicBezTo>
                  <a:close/>
                </a:path>
              </a:pathLst>
            </a:custGeom>
            <a:solidFill>
              <a:srgbClr val="000B5D"/>
            </a:solidFill>
          </p:spPr>
        </p:sp>
        <p:sp>
          <p:nvSpPr>
            <p:cNvPr name="TextBox 16" id="16"/>
            <p:cNvSpPr txBox="true"/>
            <p:nvPr/>
          </p:nvSpPr>
          <p:spPr>
            <a:xfrm>
              <a:off x="0" y="158750"/>
              <a:ext cx="534941" cy="3314386"/>
            </a:xfrm>
            <a:prstGeom prst="rect">
              <a:avLst/>
            </a:prstGeom>
          </p:spPr>
          <p:txBody>
            <a:bodyPr anchor="ctr" rtlCol="false" tIns="50800" lIns="50800" bIns="50800" rIns="50800"/>
            <a:lstStyle/>
            <a:p>
              <a:pPr algn="ctr">
                <a:lnSpc>
                  <a:spcPts val="2376"/>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36187" y="1321071"/>
            <a:ext cx="12152200" cy="105232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47815" t="0" r="0" b="0"/>
              </a:stretch>
            </a:blipFill>
          </p:spPr>
        </p:sp>
      </p:grpSp>
      <p:grpSp>
        <p:nvGrpSpPr>
          <p:cNvPr name="Group 4" id="4"/>
          <p:cNvGrpSpPr/>
          <p:nvPr/>
        </p:nvGrpSpPr>
        <p:grpSpPr>
          <a:xfrm rot="0">
            <a:off x="11041619" y="9258300"/>
            <a:ext cx="2049570" cy="2602202"/>
            <a:chOff x="0" y="0"/>
            <a:chExt cx="698500" cy="886839"/>
          </a:xfrm>
        </p:grpSpPr>
        <p:sp>
          <p:nvSpPr>
            <p:cNvPr name="Freeform 5" id="5"/>
            <p:cNvSpPr/>
            <p:nvPr/>
          </p:nvSpPr>
          <p:spPr>
            <a:xfrm flipH="false" flipV="false" rot="0">
              <a:off x="0" y="6857"/>
              <a:ext cx="698500" cy="873125"/>
            </a:xfrm>
            <a:custGeom>
              <a:avLst/>
              <a:gdLst/>
              <a:ahLst/>
              <a:cxnLst/>
              <a:rect r="r" b="b" t="t" l="l"/>
              <a:pathLst>
                <a:path h="873125" w="698500">
                  <a:moveTo>
                    <a:pt x="380114" y="11100"/>
                  </a:moveTo>
                  <a:lnTo>
                    <a:pt x="667636" y="178386"/>
                  </a:lnTo>
                  <a:cubicBezTo>
                    <a:pt x="686745" y="189504"/>
                    <a:pt x="698500" y="209943"/>
                    <a:pt x="698500" y="232051"/>
                  </a:cubicBezTo>
                  <a:lnTo>
                    <a:pt x="698500" y="641074"/>
                  </a:lnTo>
                  <a:cubicBezTo>
                    <a:pt x="698500" y="663181"/>
                    <a:pt x="686745" y="683621"/>
                    <a:pt x="667636" y="694739"/>
                  </a:cubicBezTo>
                  <a:lnTo>
                    <a:pt x="380114" y="862024"/>
                  </a:lnTo>
                  <a:cubicBezTo>
                    <a:pt x="361035" y="873125"/>
                    <a:pt x="337465" y="873125"/>
                    <a:pt x="318386" y="862024"/>
                  </a:cubicBezTo>
                  <a:lnTo>
                    <a:pt x="30864" y="694739"/>
                  </a:lnTo>
                  <a:cubicBezTo>
                    <a:pt x="11755" y="683621"/>
                    <a:pt x="0" y="663181"/>
                    <a:pt x="0" y="641074"/>
                  </a:cubicBezTo>
                  <a:lnTo>
                    <a:pt x="0" y="232051"/>
                  </a:lnTo>
                  <a:cubicBezTo>
                    <a:pt x="0" y="209943"/>
                    <a:pt x="11755" y="189504"/>
                    <a:pt x="30864" y="178386"/>
                  </a:cubicBezTo>
                  <a:lnTo>
                    <a:pt x="318386" y="11100"/>
                  </a:lnTo>
                  <a:cubicBezTo>
                    <a:pt x="337465" y="0"/>
                    <a:pt x="361035" y="0"/>
                    <a:pt x="380114" y="11100"/>
                  </a:cubicBezTo>
                  <a:close/>
                </a:path>
              </a:pathLst>
            </a:custGeom>
            <a:solidFill>
              <a:srgbClr val="00ADEF"/>
            </a:solidFill>
          </p:spPr>
        </p:sp>
        <p:sp>
          <p:nvSpPr>
            <p:cNvPr name="TextBox 6" id="6"/>
            <p:cNvSpPr txBox="true"/>
            <p:nvPr/>
          </p:nvSpPr>
          <p:spPr>
            <a:xfrm>
              <a:off x="0" y="158750"/>
              <a:ext cx="698500" cy="588389"/>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5400000">
            <a:off x="16487382" y="-1143916"/>
            <a:ext cx="1028700" cy="4345233"/>
            <a:chOff x="0" y="0"/>
            <a:chExt cx="698500" cy="2950467"/>
          </a:xfrm>
        </p:grpSpPr>
        <p:sp>
          <p:nvSpPr>
            <p:cNvPr name="Freeform 8" id="8"/>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9" id="9"/>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5400000">
            <a:off x="15999637" y="-1117311"/>
            <a:ext cx="1028700" cy="5320722"/>
            <a:chOff x="0" y="0"/>
            <a:chExt cx="698500" cy="3612836"/>
          </a:xfrm>
        </p:grpSpPr>
        <p:sp>
          <p:nvSpPr>
            <p:cNvPr name="Freeform 11" id="11"/>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12" id="12"/>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1916723" y="8311194"/>
            <a:ext cx="2348933" cy="3614160"/>
            <a:chOff x="0" y="0"/>
            <a:chExt cx="698500" cy="1074739"/>
          </a:xfrm>
        </p:grpSpPr>
        <p:sp>
          <p:nvSpPr>
            <p:cNvPr name="Freeform 14" id="14"/>
            <p:cNvSpPr/>
            <p:nvPr/>
          </p:nvSpPr>
          <p:spPr>
            <a:xfrm flipH="false" flipV="false" rot="0">
              <a:off x="0" y="5983"/>
              <a:ext cx="698500" cy="1062774"/>
            </a:xfrm>
            <a:custGeom>
              <a:avLst/>
              <a:gdLst/>
              <a:ahLst/>
              <a:cxnLst/>
              <a:rect r="r" b="b" t="t" l="l"/>
              <a:pathLst>
                <a:path h="1062774" w="698500">
                  <a:moveTo>
                    <a:pt x="376180" y="9686"/>
                  </a:moveTo>
                  <a:lnTo>
                    <a:pt x="671570" y="181548"/>
                  </a:lnTo>
                  <a:cubicBezTo>
                    <a:pt x="688243" y="191249"/>
                    <a:pt x="698500" y="209084"/>
                    <a:pt x="698500" y="228374"/>
                  </a:cubicBezTo>
                  <a:lnTo>
                    <a:pt x="698500" y="834400"/>
                  </a:lnTo>
                  <a:cubicBezTo>
                    <a:pt x="698500" y="853689"/>
                    <a:pt x="688243" y="871524"/>
                    <a:pt x="671570" y="881225"/>
                  </a:cubicBezTo>
                  <a:lnTo>
                    <a:pt x="376180" y="1053088"/>
                  </a:lnTo>
                  <a:cubicBezTo>
                    <a:pt x="359533" y="1062774"/>
                    <a:pt x="338967" y="1062774"/>
                    <a:pt x="322320" y="1053088"/>
                  </a:cubicBezTo>
                  <a:lnTo>
                    <a:pt x="26930" y="881225"/>
                  </a:lnTo>
                  <a:cubicBezTo>
                    <a:pt x="10257" y="871524"/>
                    <a:pt x="0" y="853689"/>
                    <a:pt x="0" y="834400"/>
                  </a:cubicBezTo>
                  <a:lnTo>
                    <a:pt x="0" y="228374"/>
                  </a:lnTo>
                  <a:cubicBezTo>
                    <a:pt x="0" y="209084"/>
                    <a:pt x="10257" y="191249"/>
                    <a:pt x="26930" y="181548"/>
                  </a:cubicBezTo>
                  <a:lnTo>
                    <a:pt x="322320" y="9686"/>
                  </a:lnTo>
                  <a:cubicBezTo>
                    <a:pt x="338967" y="0"/>
                    <a:pt x="359533" y="0"/>
                    <a:pt x="376180" y="9686"/>
                  </a:cubicBezTo>
                  <a:close/>
                </a:path>
              </a:pathLst>
            </a:custGeom>
            <a:solidFill>
              <a:srgbClr val="000B5D"/>
            </a:solidFill>
          </p:spPr>
        </p:sp>
        <p:sp>
          <p:nvSpPr>
            <p:cNvPr name="TextBox 15" id="15"/>
            <p:cNvSpPr txBox="true"/>
            <p:nvPr/>
          </p:nvSpPr>
          <p:spPr>
            <a:xfrm>
              <a:off x="0" y="158750"/>
              <a:ext cx="698500" cy="776289"/>
            </a:xfrm>
            <a:prstGeom prst="rect">
              <a:avLst/>
            </a:prstGeom>
          </p:spPr>
          <p:txBody>
            <a:bodyPr anchor="ctr" rtlCol="false" tIns="50800" lIns="50800" bIns="50800" rIns="50800"/>
            <a:lstStyle/>
            <a:p>
              <a:pPr algn="ctr">
                <a:lnSpc>
                  <a:spcPts val="2376"/>
                </a:lnSpc>
              </a:pPr>
            </a:p>
          </p:txBody>
        </p:sp>
      </p:grpSp>
      <p:sp>
        <p:nvSpPr>
          <p:cNvPr name="Freeform 16" id="16"/>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sp>
        <p:nvSpPr>
          <p:cNvPr name="TextBox 17" id="17"/>
          <p:cNvSpPr txBox="true"/>
          <p:nvPr/>
        </p:nvSpPr>
        <p:spPr>
          <a:xfrm rot="0">
            <a:off x="1028700" y="1777520"/>
            <a:ext cx="4912713" cy="649340"/>
          </a:xfrm>
          <a:prstGeom prst="rect">
            <a:avLst/>
          </a:prstGeom>
        </p:spPr>
        <p:txBody>
          <a:bodyPr anchor="t" rtlCol="false" tIns="0" lIns="0" bIns="0" rIns="0">
            <a:spAutoFit/>
          </a:bodyPr>
          <a:lstStyle/>
          <a:p>
            <a:pPr>
              <a:lnSpc>
                <a:spcPts val="5002"/>
              </a:lnSpc>
            </a:pPr>
            <a:r>
              <a:rPr lang="en-US" sz="3573">
                <a:solidFill>
                  <a:srgbClr val="000B5D"/>
                </a:solidFill>
                <a:latin typeface="Poppins Semi-Bold"/>
              </a:rPr>
              <a:t>ABOUT DATASSET</a:t>
            </a:r>
          </a:p>
        </p:txBody>
      </p:sp>
      <p:sp>
        <p:nvSpPr>
          <p:cNvPr name="TextBox 18" id="18"/>
          <p:cNvSpPr txBox="true"/>
          <p:nvPr/>
        </p:nvSpPr>
        <p:spPr>
          <a:xfrm rot="0">
            <a:off x="1028700" y="3353756"/>
            <a:ext cx="10176246" cy="3209925"/>
          </a:xfrm>
          <a:prstGeom prst="rect">
            <a:avLst/>
          </a:prstGeom>
        </p:spPr>
        <p:txBody>
          <a:bodyPr anchor="t" rtlCol="false" tIns="0" lIns="0" bIns="0" rIns="0">
            <a:spAutoFit/>
          </a:bodyPr>
          <a:lstStyle/>
          <a:p>
            <a:pPr algn="just">
              <a:lnSpc>
                <a:spcPts val="2328"/>
              </a:lnSpc>
            </a:pPr>
          </a:p>
          <a:p>
            <a:pPr algn="just" marL="526826" indent="-263413" lvl="1">
              <a:lnSpc>
                <a:spcPts val="2928"/>
              </a:lnSpc>
              <a:buFont typeface="Arial"/>
              <a:buChar char="•"/>
            </a:pPr>
            <a:r>
              <a:rPr lang="en-US" sz="2440">
                <a:solidFill>
                  <a:srgbClr val="000B5D"/>
                </a:solidFill>
                <a:latin typeface="Poppins"/>
              </a:rPr>
              <a:t>1. This dataset is originally from the National Institute of Diabetes and Digestive and Kidney Diseases. The objective is to predict based on diagnostic measurements whether a patient has diabetes.</a:t>
            </a:r>
          </a:p>
          <a:p>
            <a:pPr algn="just" marL="526826" indent="-263413" lvl="1">
              <a:lnSpc>
                <a:spcPts val="2928"/>
              </a:lnSpc>
              <a:buFont typeface="Arial"/>
              <a:buChar char="•"/>
            </a:pPr>
            <a:r>
              <a:rPr lang="en-US" sz="2440">
                <a:solidFill>
                  <a:srgbClr val="000B5D"/>
                </a:solidFill>
                <a:latin typeface="Poppins"/>
              </a:rPr>
              <a:t>2. Several constraints were placed on the selection of these instances from a larger database. In particular, all patients here are females at least 21 years old of Pima Indian heritage.</a:t>
            </a:r>
          </a:p>
          <a:p>
            <a:pPr algn="just">
              <a:lnSpc>
                <a:spcPts val="2328"/>
              </a:lnSpc>
            </a:pPr>
          </a:p>
        </p:txBody>
      </p:sp>
      <p:sp>
        <p:nvSpPr>
          <p:cNvPr name="TextBox 19" id="19"/>
          <p:cNvSpPr txBox="true"/>
          <p:nvPr/>
        </p:nvSpPr>
        <p:spPr>
          <a:xfrm rot="0">
            <a:off x="1593232" y="2740955"/>
            <a:ext cx="2635597" cy="336576"/>
          </a:xfrm>
          <a:prstGeom prst="rect">
            <a:avLst/>
          </a:prstGeom>
        </p:spPr>
        <p:txBody>
          <a:bodyPr anchor="t" rtlCol="false" tIns="0" lIns="0" bIns="0" rIns="0">
            <a:spAutoFit/>
          </a:bodyPr>
          <a:lstStyle/>
          <a:p>
            <a:pPr algn="ctr">
              <a:lnSpc>
                <a:spcPts val="2376"/>
              </a:lnSpc>
              <a:spcBef>
                <a:spcPct val="0"/>
              </a:spcBef>
            </a:pPr>
            <a:r>
              <a:rPr lang="en-US" sz="2376">
                <a:solidFill>
                  <a:srgbClr val="000B5D"/>
                </a:solidFill>
                <a:latin typeface="Poppins Bold"/>
              </a:rPr>
              <a:t>DATASET DETAILS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36187" y="1321071"/>
            <a:ext cx="12152200" cy="105232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47815" t="0" r="0" b="0"/>
              </a:stretch>
            </a:blipFill>
          </p:spPr>
        </p:sp>
      </p:grpSp>
      <p:grpSp>
        <p:nvGrpSpPr>
          <p:cNvPr name="Group 4" id="4"/>
          <p:cNvGrpSpPr/>
          <p:nvPr/>
        </p:nvGrpSpPr>
        <p:grpSpPr>
          <a:xfrm rot="0">
            <a:off x="11041619" y="9258300"/>
            <a:ext cx="2049570" cy="2602202"/>
            <a:chOff x="0" y="0"/>
            <a:chExt cx="698500" cy="886839"/>
          </a:xfrm>
        </p:grpSpPr>
        <p:sp>
          <p:nvSpPr>
            <p:cNvPr name="Freeform 5" id="5"/>
            <p:cNvSpPr/>
            <p:nvPr/>
          </p:nvSpPr>
          <p:spPr>
            <a:xfrm flipH="false" flipV="false" rot="0">
              <a:off x="0" y="6857"/>
              <a:ext cx="698500" cy="873125"/>
            </a:xfrm>
            <a:custGeom>
              <a:avLst/>
              <a:gdLst/>
              <a:ahLst/>
              <a:cxnLst/>
              <a:rect r="r" b="b" t="t" l="l"/>
              <a:pathLst>
                <a:path h="873125" w="698500">
                  <a:moveTo>
                    <a:pt x="380114" y="11100"/>
                  </a:moveTo>
                  <a:lnTo>
                    <a:pt x="667636" y="178386"/>
                  </a:lnTo>
                  <a:cubicBezTo>
                    <a:pt x="686745" y="189504"/>
                    <a:pt x="698500" y="209943"/>
                    <a:pt x="698500" y="232051"/>
                  </a:cubicBezTo>
                  <a:lnTo>
                    <a:pt x="698500" y="641074"/>
                  </a:lnTo>
                  <a:cubicBezTo>
                    <a:pt x="698500" y="663181"/>
                    <a:pt x="686745" y="683621"/>
                    <a:pt x="667636" y="694739"/>
                  </a:cubicBezTo>
                  <a:lnTo>
                    <a:pt x="380114" y="862024"/>
                  </a:lnTo>
                  <a:cubicBezTo>
                    <a:pt x="361035" y="873125"/>
                    <a:pt x="337465" y="873125"/>
                    <a:pt x="318386" y="862024"/>
                  </a:cubicBezTo>
                  <a:lnTo>
                    <a:pt x="30864" y="694739"/>
                  </a:lnTo>
                  <a:cubicBezTo>
                    <a:pt x="11755" y="683621"/>
                    <a:pt x="0" y="663181"/>
                    <a:pt x="0" y="641074"/>
                  </a:cubicBezTo>
                  <a:lnTo>
                    <a:pt x="0" y="232051"/>
                  </a:lnTo>
                  <a:cubicBezTo>
                    <a:pt x="0" y="209943"/>
                    <a:pt x="11755" y="189504"/>
                    <a:pt x="30864" y="178386"/>
                  </a:cubicBezTo>
                  <a:lnTo>
                    <a:pt x="318386" y="11100"/>
                  </a:lnTo>
                  <a:cubicBezTo>
                    <a:pt x="337465" y="0"/>
                    <a:pt x="361035" y="0"/>
                    <a:pt x="380114" y="11100"/>
                  </a:cubicBezTo>
                  <a:close/>
                </a:path>
              </a:pathLst>
            </a:custGeom>
            <a:solidFill>
              <a:srgbClr val="00ADEF"/>
            </a:solidFill>
          </p:spPr>
        </p:sp>
        <p:sp>
          <p:nvSpPr>
            <p:cNvPr name="TextBox 6" id="6"/>
            <p:cNvSpPr txBox="true"/>
            <p:nvPr/>
          </p:nvSpPr>
          <p:spPr>
            <a:xfrm>
              <a:off x="0" y="158750"/>
              <a:ext cx="698500" cy="588389"/>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5400000">
            <a:off x="16487382" y="-1143916"/>
            <a:ext cx="1028700" cy="4345233"/>
            <a:chOff x="0" y="0"/>
            <a:chExt cx="698500" cy="2950467"/>
          </a:xfrm>
        </p:grpSpPr>
        <p:sp>
          <p:nvSpPr>
            <p:cNvPr name="Freeform 8" id="8"/>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9" id="9"/>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5400000">
            <a:off x="15999637" y="-1117311"/>
            <a:ext cx="1028700" cy="5320722"/>
            <a:chOff x="0" y="0"/>
            <a:chExt cx="698500" cy="3612836"/>
          </a:xfrm>
        </p:grpSpPr>
        <p:sp>
          <p:nvSpPr>
            <p:cNvPr name="Freeform 11" id="11"/>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12" id="12"/>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1916723" y="8311194"/>
            <a:ext cx="2348933" cy="3614160"/>
            <a:chOff x="0" y="0"/>
            <a:chExt cx="698500" cy="1074739"/>
          </a:xfrm>
        </p:grpSpPr>
        <p:sp>
          <p:nvSpPr>
            <p:cNvPr name="Freeform 14" id="14"/>
            <p:cNvSpPr/>
            <p:nvPr/>
          </p:nvSpPr>
          <p:spPr>
            <a:xfrm flipH="false" flipV="false" rot="0">
              <a:off x="0" y="5983"/>
              <a:ext cx="698500" cy="1062774"/>
            </a:xfrm>
            <a:custGeom>
              <a:avLst/>
              <a:gdLst/>
              <a:ahLst/>
              <a:cxnLst/>
              <a:rect r="r" b="b" t="t" l="l"/>
              <a:pathLst>
                <a:path h="1062774" w="698500">
                  <a:moveTo>
                    <a:pt x="376180" y="9686"/>
                  </a:moveTo>
                  <a:lnTo>
                    <a:pt x="671570" y="181548"/>
                  </a:lnTo>
                  <a:cubicBezTo>
                    <a:pt x="688243" y="191249"/>
                    <a:pt x="698500" y="209084"/>
                    <a:pt x="698500" y="228374"/>
                  </a:cubicBezTo>
                  <a:lnTo>
                    <a:pt x="698500" y="834400"/>
                  </a:lnTo>
                  <a:cubicBezTo>
                    <a:pt x="698500" y="853689"/>
                    <a:pt x="688243" y="871524"/>
                    <a:pt x="671570" y="881225"/>
                  </a:cubicBezTo>
                  <a:lnTo>
                    <a:pt x="376180" y="1053088"/>
                  </a:lnTo>
                  <a:cubicBezTo>
                    <a:pt x="359533" y="1062774"/>
                    <a:pt x="338967" y="1062774"/>
                    <a:pt x="322320" y="1053088"/>
                  </a:cubicBezTo>
                  <a:lnTo>
                    <a:pt x="26930" y="881225"/>
                  </a:lnTo>
                  <a:cubicBezTo>
                    <a:pt x="10257" y="871524"/>
                    <a:pt x="0" y="853689"/>
                    <a:pt x="0" y="834400"/>
                  </a:cubicBezTo>
                  <a:lnTo>
                    <a:pt x="0" y="228374"/>
                  </a:lnTo>
                  <a:cubicBezTo>
                    <a:pt x="0" y="209084"/>
                    <a:pt x="10257" y="191249"/>
                    <a:pt x="26930" y="181548"/>
                  </a:cubicBezTo>
                  <a:lnTo>
                    <a:pt x="322320" y="9686"/>
                  </a:lnTo>
                  <a:cubicBezTo>
                    <a:pt x="338967" y="0"/>
                    <a:pt x="359533" y="0"/>
                    <a:pt x="376180" y="9686"/>
                  </a:cubicBezTo>
                  <a:close/>
                </a:path>
              </a:pathLst>
            </a:custGeom>
            <a:solidFill>
              <a:srgbClr val="000B5D"/>
            </a:solidFill>
          </p:spPr>
        </p:sp>
        <p:sp>
          <p:nvSpPr>
            <p:cNvPr name="TextBox 15" id="15"/>
            <p:cNvSpPr txBox="true"/>
            <p:nvPr/>
          </p:nvSpPr>
          <p:spPr>
            <a:xfrm>
              <a:off x="0" y="158750"/>
              <a:ext cx="698500" cy="776289"/>
            </a:xfrm>
            <a:prstGeom prst="rect">
              <a:avLst/>
            </a:prstGeom>
          </p:spPr>
          <p:txBody>
            <a:bodyPr anchor="ctr" rtlCol="false" tIns="50800" lIns="50800" bIns="50800" rIns="50800"/>
            <a:lstStyle/>
            <a:p>
              <a:pPr algn="ctr">
                <a:lnSpc>
                  <a:spcPts val="2376"/>
                </a:lnSpc>
              </a:pPr>
            </a:p>
          </p:txBody>
        </p:sp>
      </p:grpSp>
      <p:sp>
        <p:nvSpPr>
          <p:cNvPr name="Freeform 16" id="16"/>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sp>
        <p:nvSpPr>
          <p:cNvPr name="TextBox 17" id="17"/>
          <p:cNvSpPr txBox="true"/>
          <p:nvPr/>
        </p:nvSpPr>
        <p:spPr>
          <a:xfrm rot="0">
            <a:off x="1028700" y="1777520"/>
            <a:ext cx="4912713" cy="649340"/>
          </a:xfrm>
          <a:prstGeom prst="rect">
            <a:avLst/>
          </a:prstGeom>
        </p:spPr>
        <p:txBody>
          <a:bodyPr anchor="t" rtlCol="false" tIns="0" lIns="0" bIns="0" rIns="0">
            <a:spAutoFit/>
          </a:bodyPr>
          <a:lstStyle/>
          <a:p>
            <a:pPr>
              <a:lnSpc>
                <a:spcPts val="5002"/>
              </a:lnSpc>
            </a:pPr>
            <a:r>
              <a:rPr lang="en-US" sz="3573">
                <a:solidFill>
                  <a:srgbClr val="000B5D"/>
                </a:solidFill>
                <a:latin typeface="Poppins Semi-Bold"/>
              </a:rPr>
              <a:t>ABOUT DATASSET</a:t>
            </a:r>
          </a:p>
        </p:txBody>
      </p:sp>
      <p:sp>
        <p:nvSpPr>
          <p:cNvPr name="TextBox 18" id="18"/>
          <p:cNvSpPr txBox="true"/>
          <p:nvPr/>
        </p:nvSpPr>
        <p:spPr>
          <a:xfrm rot="0">
            <a:off x="1293269" y="2740955"/>
            <a:ext cx="3235523" cy="631851"/>
          </a:xfrm>
          <a:prstGeom prst="rect">
            <a:avLst/>
          </a:prstGeom>
        </p:spPr>
        <p:txBody>
          <a:bodyPr anchor="t" rtlCol="false" tIns="0" lIns="0" bIns="0" rIns="0">
            <a:spAutoFit/>
          </a:bodyPr>
          <a:lstStyle/>
          <a:p>
            <a:pPr algn="ctr">
              <a:lnSpc>
                <a:spcPts val="2376"/>
              </a:lnSpc>
            </a:pPr>
            <a:r>
              <a:rPr lang="en-US" sz="2376">
                <a:solidFill>
                  <a:srgbClr val="000B5D"/>
                </a:solidFill>
                <a:latin typeface="Poppins Bold"/>
              </a:rPr>
              <a:t>FEATURES DEFINITION</a:t>
            </a:r>
          </a:p>
          <a:p>
            <a:pPr algn="ctr">
              <a:lnSpc>
                <a:spcPts val="2376"/>
              </a:lnSpc>
              <a:spcBef>
                <a:spcPct val="0"/>
              </a:spcBef>
            </a:pPr>
          </a:p>
        </p:txBody>
      </p:sp>
      <p:sp>
        <p:nvSpPr>
          <p:cNvPr name="TextBox 19" id="19"/>
          <p:cNvSpPr txBox="true"/>
          <p:nvPr/>
        </p:nvSpPr>
        <p:spPr>
          <a:xfrm rot="0">
            <a:off x="1028700" y="3344231"/>
            <a:ext cx="10176246" cy="4038600"/>
          </a:xfrm>
          <a:prstGeom prst="rect">
            <a:avLst/>
          </a:prstGeom>
        </p:spPr>
        <p:txBody>
          <a:bodyPr anchor="t" rtlCol="false" tIns="0" lIns="0" bIns="0" rIns="0">
            <a:spAutoFit/>
          </a:bodyPr>
          <a:lstStyle/>
          <a:p>
            <a:pPr algn="just" marL="526826" indent="-263413" lvl="1">
              <a:lnSpc>
                <a:spcPts val="2928"/>
              </a:lnSpc>
              <a:buFont typeface="Arial"/>
              <a:buChar char="•"/>
            </a:pPr>
            <a:r>
              <a:rPr lang="en-US" sz="2440">
                <a:solidFill>
                  <a:srgbClr val="000B5D"/>
                </a:solidFill>
                <a:latin typeface="Poppins"/>
              </a:rPr>
              <a:t>Pregnancies: Number of times pregnant</a:t>
            </a:r>
          </a:p>
          <a:p>
            <a:pPr algn="just" marL="526826" indent="-263413" lvl="1">
              <a:lnSpc>
                <a:spcPts val="2928"/>
              </a:lnSpc>
              <a:buFont typeface="Arial"/>
              <a:buChar char="•"/>
            </a:pPr>
            <a:r>
              <a:rPr lang="en-US" sz="2440">
                <a:solidFill>
                  <a:srgbClr val="000B5D"/>
                </a:solidFill>
                <a:latin typeface="Poppins"/>
              </a:rPr>
              <a:t>Glucose: Plasma glucose concentration a 2 hours </a:t>
            </a:r>
          </a:p>
          <a:p>
            <a:pPr algn="just">
              <a:lnSpc>
                <a:spcPts val="2928"/>
              </a:lnSpc>
            </a:pPr>
            <a:r>
              <a:rPr lang="en-US" sz="2440">
                <a:solidFill>
                  <a:srgbClr val="000B5D"/>
                </a:solidFill>
                <a:latin typeface="Poppins"/>
              </a:rPr>
              <a:t>      in an oral glucose tolerance test</a:t>
            </a:r>
          </a:p>
          <a:p>
            <a:pPr algn="just" marL="526826" indent="-263413" lvl="1">
              <a:lnSpc>
                <a:spcPts val="2928"/>
              </a:lnSpc>
              <a:buFont typeface="Arial"/>
              <a:buChar char="•"/>
            </a:pPr>
            <a:r>
              <a:rPr lang="en-US" sz="2440">
                <a:solidFill>
                  <a:srgbClr val="000B5D"/>
                </a:solidFill>
                <a:latin typeface="Poppins"/>
              </a:rPr>
              <a:t>BloodPressure: Diastolic blood pressure (mm Hg)</a:t>
            </a:r>
          </a:p>
          <a:p>
            <a:pPr algn="just" marL="526826" indent="-263413" lvl="1">
              <a:lnSpc>
                <a:spcPts val="2928"/>
              </a:lnSpc>
              <a:buFont typeface="Arial"/>
              <a:buChar char="•"/>
            </a:pPr>
            <a:r>
              <a:rPr lang="en-US" sz="2440">
                <a:solidFill>
                  <a:srgbClr val="000B5D"/>
                </a:solidFill>
                <a:latin typeface="Poppins"/>
              </a:rPr>
              <a:t>SkinThickness: Triceps skin fold thickness (mm)</a:t>
            </a:r>
          </a:p>
          <a:p>
            <a:pPr algn="just" marL="526826" indent="-263413" lvl="1">
              <a:lnSpc>
                <a:spcPts val="2928"/>
              </a:lnSpc>
              <a:buFont typeface="Arial"/>
              <a:buChar char="•"/>
            </a:pPr>
            <a:r>
              <a:rPr lang="en-US" sz="2440">
                <a:solidFill>
                  <a:srgbClr val="000B5D"/>
                </a:solidFill>
                <a:latin typeface="Poppins"/>
              </a:rPr>
              <a:t>Insulin: 2-Hour serum insulin (mu U/ml)</a:t>
            </a:r>
          </a:p>
          <a:p>
            <a:pPr algn="just" marL="526826" indent="-263413" lvl="1">
              <a:lnSpc>
                <a:spcPts val="2928"/>
              </a:lnSpc>
              <a:buFont typeface="Arial"/>
              <a:buChar char="•"/>
            </a:pPr>
            <a:r>
              <a:rPr lang="en-US" sz="2440">
                <a:solidFill>
                  <a:srgbClr val="000B5D"/>
                </a:solidFill>
                <a:latin typeface="Poppins"/>
              </a:rPr>
              <a:t>BMI: Body mass index (weight in kg/(height in m)^2)</a:t>
            </a:r>
          </a:p>
          <a:p>
            <a:pPr algn="just" marL="526826" indent="-263413" lvl="1">
              <a:lnSpc>
                <a:spcPts val="2928"/>
              </a:lnSpc>
              <a:buFont typeface="Arial"/>
              <a:buChar char="•"/>
            </a:pPr>
            <a:r>
              <a:rPr lang="en-US" sz="2440">
                <a:solidFill>
                  <a:srgbClr val="000B5D"/>
                </a:solidFill>
                <a:latin typeface="Poppins"/>
              </a:rPr>
              <a:t>DiabetesPedigreeFunction: Diabetes pedigree function</a:t>
            </a:r>
          </a:p>
          <a:p>
            <a:pPr algn="just" marL="526826" indent="-263413" lvl="1">
              <a:lnSpc>
                <a:spcPts val="2928"/>
              </a:lnSpc>
              <a:buFont typeface="Arial"/>
              <a:buChar char="•"/>
            </a:pPr>
            <a:r>
              <a:rPr lang="en-US" sz="2440">
                <a:solidFill>
                  <a:srgbClr val="000B5D"/>
                </a:solidFill>
                <a:latin typeface="Poppins"/>
              </a:rPr>
              <a:t>Age: Age (years)</a:t>
            </a:r>
          </a:p>
          <a:p>
            <a:pPr algn="just" marL="526826" indent="-263413" lvl="1">
              <a:lnSpc>
                <a:spcPts val="2928"/>
              </a:lnSpc>
              <a:buFont typeface="Arial"/>
              <a:buChar char="•"/>
            </a:pPr>
            <a:r>
              <a:rPr lang="en-US" sz="2440">
                <a:solidFill>
                  <a:srgbClr val="000B5D"/>
                </a:solidFill>
                <a:latin typeface="Poppins"/>
              </a:rPr>
              <a:t>Outcome: Class variable (0 or 1)</a:t>
            </a:r>
          </a:p>
          <a:p>
            <a:pPr algn="just">
              <a:lnSpc>
                <a:spcPts val="232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36187" y="1321071"/>
            <a:ext cx="12152200" cy="105232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47815" t="0" r="0" b="0"/>
              </a:stretch>
            </a:blipFill>
          </p:spPr>
        </p:sp>
      </p:grpSp>
      <p:grpSp>
        <p:nvGrpSpPr>
          <p:cNvPr name="Group 4" id="4"/>
          <p:cNvGrpSpPr/>
          <p:nvPr/>
        </p:nvGrpSpPr>
        <p:grpSpPr>
          <a:xfrm rot="0">
            <a:off x="11041619" y="9258300"/>
            <a:ext cx="2049570" cy="2602202"/>
            <a:chOff x="0" y="0"/>
            <a:chExt cx="698500" cy="886839"/>
          </a:xfrm>
        </p:grpSpPr>
        <p:sp>
          <p:nvSpPr>
            <p:cNvPr name="Freeform 5" id="5"/>
            <p:cNvSpPr/>
            <p:nvPr/>
          </p:nvSpPr>
          <p:spPr>
            <a:xfrm flipH="false" flipV="false" rot="0">
              <a:off x="0" y="6857"/>
              <a:ext cx="698500" cy="873125"/>
            </a:xfrm>
            <a:custGeom>
              <a:avLst/>
              <a:gdLst/>
              <a:ahLst/>
              <a:cxnLst/>
              <a:rect r="r" b="b" t="t" l="l"/>
              <a:pathLst>
                <a:path h="873125" w="698500">
                  <a:moveTo>
                    <a:pt x="380114" y="11100"/>
                  </a:moveTo>
                  <a:lnTo>
                    <a:pt x="667636" y="178386"/>
                  </a:lnTo>
                  <a:cubicBezTo>
                    <a:pt x="686745" y="189504"/>
                    <a:pt x="698500" y="209943"/>
                    <a:pt x="698500" y="232051"/>
                  </a:cubicBezTo>
                  <a:lnTo>
                    <a:pt x="698500" y="641074"/>
                  </a:lnTo>
                  <a:cubicBezTo>
                    <a:pt x="698500" y="663181"/>
                    <a:pt x="686745" y="683621"/>
                    <a:pt x="667636" y="694739"/>
                  </a:cubicBezTo>
                  <a:lnTo>
                    <a:pt x="380114" y="862024"/>
                  </a:lnTo>
                  <a:cubicBezTo>
                    <a:pt x="361035" y="873125"/>
                    <a:pt x="337465" y="873125"/>
                    <a:pt x="318386" y="862024"/>
                  </a:cubicBezTo>
                  <a:lnTo>
                    <a:pt x="30864" y="694739"/>
                  </a:lnTo>
                  <a:cubicBezTo>
                    <a:pt x="11755" y="683621"/>
                    <a:pt x="0" y="663181"/>
                    <a:pt x="0" y="641074"/>
                  </a:cubicBezTo>
                  <a:lnTo>
                    <a:pt x="0" y="232051"/>
                  </a:lnTo>
                  <a:cubicBezTo>
                    <a:pt x="0" y="209943"/>
                    <a:pt x="11755" y="189504"/>
                    <a:pt x="30864" y="178386"/>
                  </a:cubicBezTo>
                  <a:lnTo>
                    <a:pt x="318386" y="11100"/>
                  </a:lnTo>
                  <a:cubicBezTo>
                    <a:pt x="337465" y="0"/>
                    <a:pt x="361035" y="0"/>
                    <a:pt x="380114" y="11100"/>
                  </a:cubicBezTo>
                  <a:close/>
                </a:path>
              </a:pathLst>
            </a:custGeom>
            <a:solidFill>
              <a:srgbClr val="00ADEF"/>
            </a:solidFill>
          </p:spPr>
        </p:sp>
        <p:sp>
          <p:nvSpPr>
            <p:cNvPr name="TextBox 6" id="6"/>
            <p:cNvSpPr txBox="true"/>
            <p:nvPr/>
          </p:nvSpPr>
          <p:spPr>
            <a:xfrm>
              <a:off x="0" y="158750"/>
              <a:ext cx="698500" cy="588389"/>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5400000">
            <a:off x="16487382" y="-1143916"/>
            <a:ext cx="1028700" cy="4345233"/>
            <a:chOff x="0" y="0"/>
            <a:chExt cx="698500" cy="2950467"/>
          </a:xfrm>
        </p:grpSpPr>
        <p:sp>
          <p:nvSpPr>
            <p:cNvPr name="Freeform 8" id="8"/>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9" id="9"/>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5400000">
            <a:off x="15999637" y="-1117311"/>
            <a:ext cx="1028700" cy="5320722"/>
            <a:chOff x="0" y="0"/>
            <a:chExt cx="698500" cy="3612836"/>
          </a:xfrm>
        </p:grpSpPr>
        <p:sp>
          <p:nvSpPr>
            <p:cNvPr name="Freeform 11" id="11"/>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12" id="12"/>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1916723" y="8311194"/>
            <a:ext cx="2348933" cy="3614160"/>
            <a:chOff x="0" y="0"/>
            <a:chExt cx="698500" cy="1074739"/>
          </a:xfrm>
        </p:grpSpPr>
        <p:sp>
          <p:nvSpPr>
            <p:cNvPr name="Freeform 14" id="14"/>
            <p:cNvSpPr/>
            <p:nvPr/>
          </p:nvSpPr>
          <p:spPr>
            <a:xfrm flipH="false" flipV="false" rot="0">
              <a:off x="0" y="5983"/>
              <a:ext cx="698500" cy="1062774"/>
            </a:xfrm>
            <a:custGeom>
              <a:avLst/>
              <a:gdLst/>
              <a:ahLst/>
              <a:cxnLst/>
              <a:rect r="r" b="b" t="t" l="l"/>
              <a:pathLst>
                <a:path h="1062774" w="698500">
                  <a:moveTo>
                    <a:pt x="376180" y="9686"/>
                  </a:moveTo>
                  <a:lnTo>
                    <a:pt x="671570" y="181548"/>
                  </a:lnTo>
                  <a:cubicBezTo>
                    <a:pt x="688243" y="191249"/>
                    <a:pt x="698500" y="209084"/>
                    <a:pt x="698500" y="228374"/>
                  </a:cubicBezTo>
                  <a:lnTo>
                    <a:pt x="698500" y="834400"/>
                  </a:lnTo>
                  <a:cubicBezTo>
                    <a:pt x="698500" y="853689"/>
                    <a:pt x="688243" y="871524"/>
                    <a:pt x="671570" y="881225"/>
                  </a:cubicBezTo>
                  <a:lnTo>
                    <a:pt x="376180" y="1053088"/>
                  </a:lnTo>
                  <a:cubicBezTo>
                    <a:pt x="359533" y="1062774"/>
                    <a:pt x="338967" y="1062774"/>
                    <a:pt x="322320" y="1053088"/>
                  </a:cubicBezTo>
                  <a:lnTo>
                    <a:pt x="26930" y="881225"/>
                  </a:lnTo>
                  <a:cubicBezTo>
                    <a:pt x="10257" y="871524"/>
                    <a:pt x="0" y="853689"/>
                    <a:pt x="0" y="834400"/>
                  </a:cubicBezTo>
                  <a:lnTo>
                    <a:pt x="0" y="228374"/>
                  </a:lnTo>
                  <a:cubicBezTo>
                    <a:pt x="0" y="209084"/>
                    <a:pt x="10257" y="191249"/>
                    <a:pt x="26930" y="181548"/>
                  </a:cubicBezTo>
                  <a:lnTo>
                    <a:pt x="322320" y="9686"/>
                  </a:lnTo>
                  <a:cubicBezTo>
                    <a:pt x="338967" y="0"/>
                    <a:pt x="359533" y="0"/>
                    <a:pt x="376180" y="9686"/>
                  </a:cubicBezTo>
                  <a:close/>
                </a:path>
              </a:pathLst>
            </a:custGeom>
            <a:solidFill>
              <a:srgbClr val="000B5D"/>
            </a:solidFill>
          </p:spPr>
        </p:sp>
        <p:sp>
          <p:nvSpPr>
            <p:cNvPr name="TextBox 15" id="15"/>
            <p:cNvSpPr txBox="true"/>
            <p:nvPr/>
          </p:nvSpPr>
          <p:spPr>
            <a:xfrm>
              <a:off x="0" y="158750"/>
              <a:ext cx="698500" cy="776289"/>
            </a:xfrm>
            <a:prstGeom prst="rect">
              <a:avLst/>
            </a:prstGeom>
          </p:spPr>
          <p:txBody>
            <a:bodyPr anchor="ctr" rtlCol="false" tIns="50800" lIns="50800" bIns="50800" rIns="50800"/>
            <a:lstStyle/>
            <a:p>
              <a:pPr algn="ctr">
                <a:lnSpc>
                  <a:spcPts val="2376"/>
                </a:lnSpc>
              </a:pPr>
            </a:p>
          </p:txBody>
        </p:sp>
      </p:grpSp>
      <p:sp>
        <p:nvSpPr>
          <p:cNvPr name="Freeform 16" id="16"/>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sp>
        <p:nvSpPr>
          <p:cNvPr name="TextBox 17" id="17"/>
          <p:cNvSpPr txBox="true"/>
          <p:nvPr/>
        </p:nvSpPr>
        <p:spPr>
          <a:xfrm rot="0">
            <a:off x="1028700" y="1777520"/>
            <a:ext cx="4912713" cy="649340"/>
          </a:xfrm>
          <a:prstGeom prst="rect">
            <a:avLst/>
          </a:prstGeom>
        </p:spPr>
        <p:txBody>
          <a:bodyPr anchor="t" rtlCol="false" tIns="0" lIns="0" bIns="0" rIns="0">
            <a:spAutoFit/>
          </a:bodyPr>
          <a:lstStyle/>
          <a:p>
            <a:pPr>
              <a:lnSpc>
                <a:spcPts val="5002"/>
              </a:lnSpc>
            </a:pPr>
            <a:r>
              <a:rPr lang="en-US" sz="3573">
                <a:solidFill>
                  <a:srgbClr val="000B5D"/>
                </a:solidFill>
                <a:latin typeface="Poppins Semi-Bold"/>
              </a:rPr>
              <a:t>ABOUT DATASSET</a:t>
            </a:r>
          </a:p>
        </p:txBody>
      </p:sp>
      <p:sp>
        <p:nvSpPr>
          <p:cNvPr name="TextBox 18" id="18"/>
          <p:cNvSpPr txBox="true"/>
          <p:nvPr/>
        </p:nvSpPr>
        <p:spPr>
          <a:xfrm rot="0">
            <a:off x="1682755" y="2741070"/>
            <a:ext cx="1411039" cy="336576"/>
          </a:xfrm>
          <a:prstGeom prst="rect">
            <a:avLst/>
          </a:prstGeom>
        </p:spPr>
        <p:txBody>
          <a:bodyPr anchor="t" rtlCol="false" tIns="0" lIns="0" bIns="0" rIns="0">
            <a:spAutoFit/>
          </a:bodyPr>
          <a:lstStyle/>
          <a:p>
            <a:pPr algn="ctr">
              <a:lnSpc>
                <a:spcPts val="2376"/>
              </a:lnSpc>
              <a:spcBef>
                <a:spcPct val="0"/>
              </a:spcBef>
            </a:pPr>
            <a:r>
              <a:rPr lang="en-US" sz="2376">
                <a:solidFill>
                  <a:srgbClr val="000B5D"/>
                </a:solidFill>
                <a:latin typeface="Poppins Bold"/>
              </a:rPr>
              <a:t>SOURCES</a:t>
            </a:r>
          </a:p>
        </p:txBody>
      </p:sp>
      <p:sp>
        <p:nvSpPr>
          <p:cNvPr name="TextBox 19" id="19"/>
          <p:cNvSpPr txBox="true"/>
          <p:nvPr/>
        </p:nvSpPr>
        <p:spPr>
          <a:xfrm rot="0">
            <a:off x="1028700" y="3277670"/>
            <a:ext cx="11121182" cy="4478457"/>
          </a:xfrm>
          <a:prstGeom prst="rect">
            <a:avLst/>
          </a:prstGeom>
        </p:spPr>
        <p:txBody>
          <a:bodyPr anchor="t" rtlCol="false" tIns="0" lIns="0" bIns="0" rIns="0">
            <a:spAutoFit/>
          </a:bodyPr>
          <a:lstStyle/>
          <a:p>
            <a:pPr>
              <a:lnSpc>
                <a:spcPts val="3587"/>
              </a:lnSpc>
            </a:pPr>
            <a:r>
              <a:rPr lang="en-US" sz="2376">
                <a:solidFill>
                  <a:srgbClr val="000B5D"/>
                </a:solidFill>
                <a:latin typeface="Poppins"/>
              </a:rPr>
              <a:t>(A) ORIGINAL OWNERS: NATIONAL INSTITUTE OF DIABETES AND DIGESTIVE AND</a:t>
            </a:r>
          </a:p>
          <a:p>
            <a:pPr>
              <a:lnSpc>
                <a:spcPts val="3587"/>
              </a:lnSpc>
            </a:pPr>
            <a:r>
              <a:rPr lang="en-US" sz="2376">
                <a:solidFill>
                  <a:srgbClr val="000B5D"/>
                </a:solidFill>
                <a:latin typeface="Poppins"/>
              </a:rPr>
              <a:t>KIDNEY DISEASES</a:t>
            </a:r>
          </a:p>
          <a:p>
            <a:pPr>
              <a:lnSpc>
                <a:spcPts val="3587"/>
              </a:lnSpc>
            </a:pPr>
            <a:r>
              <a:rPr lang="en-US" sz="2376">
                <a:solidFill>
                  <a:srgbClr val="000B5D"/>
                </a:solidFill>
                <a:latin typeface="Poppins"/>
              </a:rPr>
              <a:t>(B) DONOR OF DATABASE: VINCENT SIGILLITO (VGS@APLCEN.APL.JHU.EDU)</a:t>
            </a:r>
          </a:p>
          <a:p>
            <a:pPr>
              <a:lnSpc>
                <a:spcPts val="3587"/>
              </a:lnSpc>
            </a:pPr>
            <a:r>
              <a:rPr lang="en-US" sz="2376">
                <a:solidFill>
                  <a:srgbClr val="000B5D"/>
                </a:solidFill>
                <a:latin typeface="Poppins"/>
              </a:rPr>
              <a:t>RESEARCH CENTER, RMI GROUP LEADER</a:t>
            </a:r>
          </a:p>
          <a:p>
            <a:pPr>
              <a:lnSpc>
                <a:spcPts val="3587"/>
              </a:lnSpc>
            </a:pPr>
            <a:r>
              <a:rPr lang="en-US" sz="2376">
                <a:solidFill>
                  <a:srgbClr val="000B5D"/>
                </a:solidFill>
                <a:latin typeface="Poppins"/>
              </a:rPr>
              <a:t>APPLIED PHYSICS LABORATORY</a:t>
            </a:r>
          </a:p>
          <a:p>
            <a:pPr>
              <a:lnSpc>
                <a:spcPts val="3587"/>
              </a:lnSpc>
            </a:pPr>
            <a:r>
              <a:rPr lang="en-US" sz="2376">
                <a:solidFill>
                  <a:srgbClr val="000B5D"/>
                </a:solidFill>
                <a:latin typeface="Poppins"/>
              </a:rPr>
              <a:t>THE JOHNS HOPKINS UNIVERSITY</a:t>
            </a:r>
          </a:p>
          <a:p>
            <a:pPr>
              <a:lnSpc>
                <a:spcPts val="3587"/>
              </a:lnSpc>
            </a:pPr>
            <a:r>
              <a:rPr lang="en-US" sz="2376">
                <a:solidFill>
                  <a:srgbClr val="000B5D"/>
                </a:solidFill>
                <a:latin typeface="Poppins"/>
              </a:rPr>
              <a:t>JOHNS HOPKINS ROAD</a:t>
            </a:r>
          </a:p>
          <a:p>
            <a:pPr>
              <a:lnSpc>
                <a:spcPts val="3587"/>
              </a:lnSpc>
            </a:pPr>
            <a:r>
              <a:rPr lang="en-US" sz="2376">
                <a:solidFill>
                  <a:srgbClr val="000B5D"/>
                </a:solidFill>
                <a:latin typeface="Poppins"/>
              </a:rPr>
              <a:t>LAUREL, MD 20707</a:t>
            </a:r>
          </a:p>
          <a:p>
            <a:pPr>
              <a:lnSpc>
                <a:spcPts val="3587"/>
              </a:lnSpc>
            </a:pPr>
            <a:r>
              <a:rPr lang="en-US" sz="2376">
                <a:solidFill>
                  <a:srgbClr val="000B5D"/>
                </a:solidFill>
                <a:latin typeface="Poppins"/>
              </a:rPr>
              <a:t>(301) 953-6231</a:t>
            </a:r>
          </a:p>
          <a:p>
            <a:pPr>
              <a:lnSpc>
                <a:spcPts val="3587"/>
              </a:lnSpc>
            </a:pPr>
            <a:r>
              <a:rPr lang="en-US" sz="2376">
                <a:solidFill>
                  <a:srgbClr val="000B5D"/>
                </a:solidFill>
                <a:latin typeface="Poppins"/>
              </a:rPr>
              <a:t>(C) DATE RECEIVED: 9 MAY 1990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36187" y="1321071"/>
            <a:ext cx="12152200" cy="105232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47815" t="0" r="0" b="0"/>
              </a:stretch>
            </a:blipFill>
          </p:spPr>
        </p:sp>
      </p:grpSp>
      <p:grpSp>
        <p:nvGrpSpPr>
          <p:cNvPr name="Group 4" id="4"/>
          <p:cNvGrpSpPr/>
          <p:nvPr/>
        </p:nvGrpSpPr>
        <p:grpSpPr>
          <a:xfrm rot="0">
            <a:off x="11041619" y="9258300"/>
            <a:ext cx="2049570" cy="2602202"/>
            <a:chOff x="0" y="0"/>
            <a:chExt cx="698500" cy="886839"/>
          </a:xfrm>
        </p:grpSpPr>
        <p:sp>
          <p:nvSpPr>
            <p:cNvPr name="Freeform 5" id="5"/>
            <p:cNvSpPr/>
            <p:nvPr/>
          </p:nvSpPr>
          <p:spPr>
            <a:xfrm flipH="false" flipV="false" rot="0">
              <a:off x="0" y="6857"/>
              <a:ext cx="698500" cy="873125"/>
            </a:xfrm>
            <a:custGeom>
              <a:avLst/>
              <a:gdLst/>
              <a:ahLst/>
              <a:cxnLst/>
              <a:rect r="r" b="b" t="t" l="l"/>
              <a:pathLst>
                <a:path h="873125" w="698500">
                  <a:moveTo>
                    <a:pt x="380114" y="11100"/>
                  </a:moveTo>
                  <a:lnTo>
                    <a:pt x="667636" y="178386"/>
                  </a:lnTo>
                  <a:cubicBezTo>
                    <a:pt x="686745" y="189504"/>
                    <a:pt x="698500" y="209943"/>
                    <a:pt x="698500" y="232051"/>
                  </a:cubicBezTo>
                  <a:lnTo>
                    <a:pt x="698500" y="641074"/>
                  </a:lnTo>
                  <a:cubicBezTo>
                    <a:pt x="698500" y="663181"/>
                    <a:pt x="686745" y="683621"/>
                    <a:pt x="667636" y="694739"/>
                  </a:cubicBezTo>
                  <a:lnTo>
                    <a:pt x="380114" y="862024"/>
                  </a:lnTo>
                  <a:cubicBezTo>
                    <a:pt x="361035" y="873125"/>
                    <a:pt x="337465" y="873125"/>
                    <a:pt x="318386" y="862024"/>
                  </a:cubicBezTo>
                  <a:lnTo>
                    <a:pt x="30864" y="694739"/>
                  </a:lnTo>
                  <a:cubicBezTo>
                    <a:pt x="11755" y="683621"/>
                    <a:pt x="0" y="663181"/>
                    <a:pt x="0" y="641074"/>
                  </a:cubicBezTo>
                  <a:lnTo>
                    <a:pt x="0" y="232051"/>
                  </a:lnTo>
                  <a:cubicBezTo>
                    <a:pt x="0" y="209943"/>
                    <a:pt x="11755" y="189504"/>
                    <a:pt x="30864" y="178386"/>
                  </a:cubicBezTo>
                  <a:lnTo>
                    <a:pt x="318386" y="11100"/>
                  </a:lnTo>
                  <a:cubicBezTo>
                    <a:pt x="337465" y="0"/>
                    <a:pt x="361035" y="0"/>
                    <a:pt x="380114" y="11100"/>
                  </a:cubicBezTo>
                  <a:close/>
                </a:path>
              </a:pathLst>
            </a:custGeom>
            <a:solidFill>
              <a:srgbClr val="00ADEF"/>
            </a:solidFill>
          </p:spPr>
        </p:sp>
        <p:sp>
          <p:nvSpPr>
            <p:cNvPr name="TextBox 6" id="6"/>
            <p:cNvSpPr txBox="true"/>
            <p:nvPr/>
          </p:nvSpPr>
          <p:spPr>
            <a:xfrm>
              <a:off x="0" y="158750"/>
              <a:ext cx="698500" cy="588389"/>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5400000">
            <a:off x="16487382" y="-1143916"/>
            <a:ext cx="1028700" cy="4345233"/>
            <a:chOff x="0" y="0"/>
            <a:chExt cx="698500" cy="2950467"/>
          </a:xfrm>
        </p:grpSpPr>
        <p:sp>
          <p:nvSpPr>
            <p:cNvPr name="Freeform 8" id="8"/>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9" id="9"/>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5400000">
            <a:off x="15999637" y="-1117311"/>
            <a:ext cx="1028700" cy="5320722"/>
            <a:chOff x="0" y="0"/>
            <a:chExt cx="698500" cy="3612836"/>
          </a:xfrm>
        </p:grpSpPr>
        <p:sp>
          <p:nvSpPr>
            <p:cNvPr name="Freeform 11" id="11"/>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12" id="12"/>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1916723" y="8311194"/>
            <a:ext cx="2348933" cy="3614160"/>
            <a:chOff x="0" y="0"/>
            <a:chExt cx="698500" cy="1074739"/>
          </a:xfrm>
        </p:grpSpPr>
        <p:sp>
          <p:nvSpPr>
            <p:cNvPr name="Freeform 14" id="14"/>
            <p:cNvSpPr/>
            <p:nvPr/>
          </p:nvSpPr>
          <p:spPr>
            <a:xfrm flipH="false" flipV="false" rot="0">
              <a:off x="0" y="5983"/>
              <a:ext cx="698500" cy="1062774"/>
            </a:xfrm>
            <a:custGeom>
              <a:avLst/>
              <a:gdLst/>
              <a:ahLst/>
              <a:cxnLst/>
              <a:rect r="r" b="b" t="t" l="l"/>
              <a:pathLst>
                <a:path h="1062774" w="698500">
                  <a:moveTo>
                    <a:pt x="376180" y="9686"/>
                  </a:moveTo>
                  <a:lnTo>
                    <a:pt x="671570" y="181548"/>
                  </a:lnTo>
                  <a:cubicBezTo>
                    <a:pt x="688243" y="191249"/>
                    <a:pt x="698500" y="209084"/>
                    <a:pt x="698500" y="228374"/>
                  </a:cubicBezTo>
                  <a:lnTo>
                    <a:pt x="698500" y="834400"/>
                  </a:lnTo>
                  <a:cubicBezTo>
                    <a:pt x="698500" y="853689"/>
                    <a:pt x="688243" y="871524"/>
                    <a:pt x="671570" y="881225"/>
                  </a:cubicBezTo>
                  <a:lnTo>
                    <a:pt x="376180" y="1053088"/>
                  </a:lnTo>
                  <a:cubicBezTo>
                    <a:pt x="359533" y="1062774"/>
                    <a:pt x="338967" y="1062774"/>
                    <a:pt x="322320" y="1053088"/>
                  </a:cubicBezTo>
                  <a:lnTo>
                    <a:pt x="26930" y="881225"/>
                  </a:lnTo>
                  <a:cubicBezTo>
                    <a:pt x="10257" y="871524"/>
                    <a:pt x="0" y="853689"/>
                    <a:pt x="0" y="834400"/>
                  </a:cubicBezTo>
                  <a:lnTo>
                    <a:pt x="0" y="228374"/>
                  </a:lnTo>
                  <a:cubicBezTo>
                    <a:pt x="0" y="209084"/>
                    <a:pt x="10257" y="191249"/>
                    <a:pt x="26930" y="181548"/>
                  </a:cubicBezTo>
                  <a:lnTo>
                    <a:pt x="322320" y="9686"/>
                  </a:lnTo>
                  <a:cubicBezTo>
                    <a:pt x="338967" y="0"/>
                    <a:pt x="359533" y="0"/>
                    <a:pt x="376180" y="9686"/>
                  </a:cubicBezTo>
                  <a:close/>
                </a:path>
              </a:pathLst>
            </a:custGeom>
            <a:solidFill>
              <a:srgbClr val="000B5D"/>
            </a:solidFill>
          </p:spPr>
        </p:sp>
        <p:sp>
          <p:nvSpPr>
            <p:cNvPr name="TextBox 15" id="15"/>
            <p:cNvSpPr txBox="true"/>
            <p:nvPr/>
          </p:nvSpPr>
          <p:spPr>
            <a:xfrm>
              <a:off x="0" y="158750"/>
              <a:ext cx="698500" cy="776289"/>
            </a:xfrm>
            <a:prstGeom prst="rect">
              <a:avLst/>
            </a:prstGeom>
          </p:spPr>
          <p:txBody>
            <a:bodyPr anchor="ctr" rtlCol="false" tIns="50800" lIns="50800" bIns="50800" rIns="50800"/>
            <a:lstStyle/>
            <a:p>
              <a:pPr algn="ctr">
                <a:lnSpc>
                  <a:spcPts val="2376"/>
                </a:lnSpc>
              </a:pPr>
            </a:p>
          </p:txBody>
        </p:sp>
      </p:grpSp>
      <p:sp>
        <p:nvSpPr>
          <p:cNvPr name="Freeform 16" id="16"/>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sp>
        <p:nvSpPr>
          <p:cNvPr name="TextBox 17" id="17"/>
          <p:cNvSpPr txBox="true"/>
          <p:nvPr/>
        </p:nvSpPr>
        <p:spPr>
          <a:xfrm rot="0">
            <a:off x="1028700" y="1777520"/>
            <a:ext cx="4912713" cy="649340"/>
          </a:xfrm>
          <a:prstGeom prst="rect">
            <a:avLst/>
          </a:prstGeom>
        </p:spPr>
        <p:txBody>
          <a:bodyPr anchor="t" rtlCol="false" tIns="0" lIns="0" bIns="0" rIns="0">
            <a:spAutoFit/>
          </a:bodyPr>
          <a:lstStyle/>
          <a:p>
            <a:pPr>
              <a:lnSpc>
                <a:spcPts val="5002"/>
              </a:lnSpc>
            </a:pPr>
            <a:r>
              <a:rPr lang="en-US" sz="3573">
                <a:solidFill>
                  <a:srgbClr val="000B5D"/>
                </a:solidFill>
                <a:latin typeface="Poppins Semi-Bold"/>
              </a:rPr>
              <a:t>ABOUT DATASSET</a:t>
            </a:r>
          </a:p>
        </p:txBody>
      </p:sp>
      <p:sp>
        <p:nvSpPr>
          <p:cNvPr name="TextBox 18" id="18"/>
          <p:cNvSpPr txBox="true"/>
          <p:nvPr/>
        </p:nvSpPr>
        <p:spPr>
          <a:xfrm rot="0">
            <a:off x="1552463" y="2740955"/>
            <a:ext cx="7107940" cy="631851"/>
          </a:xfrm>
          <a:prstGeom prst="rect">
            <a:avLst/>
          </a:prstGeom>
        </p:spPr>
        <p:txBody>
          <a:bodyPr anchor="t" rtlCol="false" tIns="0" lIns="0" bIns="0" rIns="0">
            <a:spAutoFit/>
          </a:bodyPr>
          <a:lstStyle/>
          <a:p>
            <a:pPr algn="ctr">
              <a:lnSpc>
                <a:spcPts val="2376"/>
              </a:lnSpc>
            </a:pPr>
            <a:r>
              <a:rPr lang="en-US" sz="2376">
                <a:solidFill>
                  <a:srgbClr val="000B5D"/>
                </a:solidFill>
                <a:latin typeface="Poppins Bold"/>
              </a:rPr>
              <a:t>THE QUALITY ISSUES IN THE SELECTED DATASET</a:t>
            </a:r>
          </a:p>
          <a:p>
            <a:pPr algn="ctr">
              <a:lnSpc>
                <a:spcPts val="2376"/>
              </a:lnSpc>
              <a:spcBef>
                <a:spcPct val="0"/>
              </a:spcBef>
            </a:pPr>
          </a:p>
        </p:txBody>
      </p:sp>
      <p:sp>
        <p:nvSpPr>
          <p:cNvPr name="TextBox 19" id="19"/>
          <p:cNvSpPr txBox="true"/>
          <p:nvPr/>
        </p:nvSpPr>
        <p:spPr>
          <a:xfrm rot="0">
            <a:off x="1028700" y="3277556"/>
            <a:ext cx="10176246" cy="3116955"/>
          </a:xfrm>
          <a:prstGeom prst="rect">
            <a:avLst/>
          </a:prstGeom>
        </p:spPr>
        <p:txBody>
          <a:bodyPr anchor="t" rtlCol="false" tIns="0" lIns="0" bIns="0" rIns="0">
            <a:spAutoFit/>
          </a:bodyPr>
          <a:lstStyle/>
          <a:p>
            <a:pPr algn="just" marL="526826" indent="-263413" lvl="1">
              <a:lnSpc>
                <a:spcPts val="3660"/>
              </a:lnSpc>
              <a:buFont typeface="Arial"/>
              <a:buChar char="•"/>
            </a:pPr>
            <a:r>
              <a:rPr lang="en-US" sz="2440">
                <a:solidFill>
                  <a:srgbClr val="000B5D"/>
                </a:solidFill>
                <a:latin typeface="Poppins"/>
              </a:rPr>
              <a:t>1. Dataset has some columns that include missing values.</a:t>
            </a:r>
          </a:p>
          <a:p>
            <a:pPr algn="just" marL="526826" indent="-263413" lvl="1">
              <a:lnSpc>
                <a:spcPts val="3660"/>
              </a:lnSpc>
              <a:buFont typeface="Arial"/>
              <a:buChar char="•"/>
            </a:pPr>
            <a:r>
              <a:rPr lang="en-US" sz="2440">
                <a:solidFill>
                  <a:srgbClr val="000B5D"/>
                </a:solidFill>
                <a:latin typeface="Poppins"/>
              </a:rPr>
              <a:t>2. Imbalance data Ex. Number of sampling in each classes class 0 (no diabetes) = 500, 1 (has diabetes) = 268</a:t>
            </a:r>
          </a:p>
          <a:p>
            <a:pPr algn="just" marL="526826" indent="-263413" lvl="1">
              <a:lnSpc>
                <a:spcPts val="3660"/>
              </a:lnSpc>
              <a:buFont typeface="Arial"/>
              <a:buChar char="•"/>
            </a:pPr>
            <a:r>
              <a:rPr lang="en-US" sz="2440">
                <a:solidFill>
                  <a:srgbClr val="000B5D"/>
                </a:solidFill>
                <a:latin typeface="Poppins"/>
              </a:rPr>
              <a:t>3. Sampling data were collected from specific 1 country, 1 gender and small size of sample in each class.</a:t>
            </a:r>
          </a:p>
          <a:p>
            <a:pPr algn="just" marL="526826" indent="-263413" lvl="1">
              <a:lnSpc>
                <a:spcPts val="3660"/>
              </a:lnSpc>
              <a:buFont typeface="Arial"/>
              <a:buChar char="•"/>
            </a:pPr>
            <a:r>
              <a:rPr lang="en-US" sz="2440">
                <a:solidFill>
                  <a:srgbClr val="000B5D"/>
                </a:solidFill>
                <a:latin typeface="Poppins"/>
              </a:rPr>
              <a:t>4. Some features in the dataset have many outlier values.</a:t>
            </a:r>
          </a:p>
          <a:p>
            <a:pPr algn="just">
              <a:lnSpc>
                <a:spcPts val="291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36187" y="1321071"/>
            <a:ext cx="12152200" cy="105232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47815" t="0" r="0" b="0"/>
              </a:stretch>
            </a:blipFill>
          </p:spPr>
        </p:sp>
      </p:grpSp>
      <p:grpSp>
        <p:nvGrpSpPr>
          <p:cNvPr name="Group 4" id="4"/>
          <p:cNvGrpSpPr/>
          <p:nvPr/>
        </p:nvGrpSpPr>
        <p:grpSpPr>
          <a:xfrm rot="0">
            <a:off x="11041619" y="9258300"/>
            <a:ext cx="2049570" cy="2602202"/>
            <a:chOff x="0" y="0"/>
            <a:chExt cx="698500" cy="886839"/>
          </a:xfrm>
        </p:grpSpPr>
        <p:sp>
          <p:nvSpPr>
            <p:cNvPr name="Freeform 5" id="5"/>
            <p:cNvSpPr/>
            <p:nvPr/>
          </p:nvSpPr>
          <p:spPr>
            <a:xfrm flipH="false" flipV="false" rot="0">
              <a:off x="0" y="6857"/>
              <a:ext cx="698500" cy="873125"/>
            </a:xfrm>
            <a:custGeom>
              <a:avLst/>
              <a:gdLst/>
              <a:ahLst/>
              <a:cxnLst/>
              <a:rect r="r" b="b" t="t" l="l"/>
              <a:pathLst>
                <a:path h="873125" w="698500">
                  <a:moveTo>
                    <a:pt x="380114" y="11100"/>
                  </a:moveTo>
                  <a:lnTo>
                    <a:pt x="667636" y="178386"/>
                  </a:lnTo>
                  <a:cubicBezTo>
                    <a:pt x="686745" y="189504"/>
                    <a:pt x="698500" y="209943"/>
                    <a:pt x="698500" y="232051"/>
                  </a:cubicBezTo>
                  <a:lnTo>
                    <a:pt x="698500" y="641074"/>
                  </a:lnTo>
                  <a:cubicBezTo>
                    <a:pt x="698500" y="663181"/>
                    <a:pt x="686745" y="683621"/>
                    <a:pt x="667636" y="694739"/>
                  </a:cubicBezTo>
                  <a:lnTo>
                    <a:pt x="380114" y="862024"/>
                  </a:lnTo>
                  <a:cubicBezTo>
                    <a:pt x="361035" y="873125"/>
                    <a:pt x="337465" y="873125"/>
                    <a:pt x="318386" y="862024"/>
                  </a:cubicBezTo>
                  <a:lnTo>
                    <a:pt x="30864" y="694739"/>
                  </a:lnTo>
                  <a:cubicBezTo>
                    <a:pt x="11755" y="683621"/>
                    <a:pt x="0" y="663181"/>
                    <a:pt x="0" y="641074"/>
                  </a:cubicBezTo>
                  <a:lnTo>
                    <a:pt x="0" y="232051"/>
                  </a:lnTo>
                  <a:cubicBezTo>
                    <a:pt x="0" y="209943"/>
                    <a:pt x="11755" y="189504"/>
                    <a:pt x="30864" y="178386"/>
                  </a:cubicBezTo>
                  <a:lnTo>
                    <a:pt x="318386" y="11100"/>
                  </a:lnTo>
                  <a:cubicBezTo>
                    <a:pt x="337465" y="0"/>
                    <a:pt x="361035" y="0"/>
                    <a:pt x="380114" y="11100"/>
                  </a:cubicBezTo>
                  <a:close/>
                </a:path>
              </a:pathLst>
            </a:custGeom>
            <a:solidFill>
              <a:srgbClr val="00ADEF"/>
            </a:solidFill>
          </p:spPr>
        </p:sp>
        <p:sp>
          <p:nvSpPr>
            <p:cNvPr name="TextBox 6" id="6"/>
            <p:cNvSpPr txBox="true"/>
            <p:nvPr/>
          </p:nvSpPr>
          <p:spPr>
            <a:xfrm>
              <a:off x="0" y="158750"/>
              <a:ext cx="698500" cy="588389"/>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5400000">
            <a:off x="16487382" y="-1143916"/>
            <a:ext cx="1028700" cy="4345233"/>
            <a:chOff x="0" y="0"/>
            <a:chExt cx="698500" cy="2950467"/>
          </a:xfrm>
        </p:grpSpPr>
        <p:sp>
          <p:nvSpPr>
            <p:cNvPr name="Freeform 8" id="8"/>
            <p:cNvSpPr/>
            <p:nvPr/>
          </p:nvSpPr>
          <p:spPr>
            <a:xfrm flipH="false" flipV="false" rot="0">
              <a:off x="0" y="13661"/>
              <a:ext cx="698500" cy="2923144"/>
            </a:xfrm>
            <a:custGeom>
              <a:avLst/>
              <a:gdLst/>
              <a:ahLst/>
              <a:cxnLst/>
              <a:rect r="r" b="b" t="t" l="l"/>
              <a:pathLst>
                <a:path h="2923144" w="698500">
                  <a:moveTo>
                    <a:pt x="410743" y="22117"/>
                  </a:moveTo>
                  <a:lnTo>
                    <a:pt x="637007" y="153761"/>
                  </a:lnTo>
                  <a:cubicBezTo>
                    <a:pt x="675079" y="175912"/>
                    <a:pt x="698500" y="216636"/>
                    <a:pt x="698500" y="260683"/>
                  </a:cubicBezTo>
                  <a:lnTo>
                    <a:pt x="698500" y="2662462"/>
                  </a:lnTo>
                  <a:cubicBezTo>
                    <a:pt x="698500" y="2706509"/>
                    <a:pt x="675079" y="2747233"/>
                    <a:pt x="637007" y="2769383"/>
                  </a:cubicBezTo>
                  <a:lnTo>
                    <a:pt x="410743" y="2901028"/>
                  </a:lnTo>
                  <a:cubicBezTo>
                    <a:pt x="372730" y="2923144"/>
                    <a:pt x="325770" y="2923144"/>
                    <a:pt x="287757" y="2901028"/>
                  </a:cubicBezTo>
                  <a:lnTo>
                    <a:pt x="61493" y="2769383"/>
                  </a:lnTo>
                  <a:cubicBezTo>
                    <a:pt x="23421" y="2747233"/>
                    <a:pt x="0" y="2706509"/>
                    <a:pt x="0" y="2662462"/>
                  </a:cubicBezTo>
                  <a:lnTo>
                    <a:pt x="0" y="260683"/>
                  </a:lnTo>
                  <a:cubicBezTo>
                    <a:pt x="0" y="216636"/>
                    <a:pt x="23421" y="175912"/>
                    <a:pt x="61493" y="153761"/>
                  </a:cubicBezTo>
                  <a:lnTo>
                    <a:pt x="287757" y="22117"/>
                  </a:lnTo>
                  <a:cubicBezTo>
                    <a:pt x="325770" y="0"/>
                    <a:pt x="372730" y="0"/>
                    <a:pt x="410743" y="22117"/>
                  </a:cubicBezTo>
                  <a:close/>
                </a:path>
              </a:pathLst>
            </a:custGeom>
            <a:solidFill>
              <a:srgbClr val="00ADEF"/>
            </a:solidFill>
          </p:spPr>
        </p:sp>
        <p:sp>
          <p:nvSpPr>
            <p:cNvPr name="TextBox 9" id="9"/>
            <p:cNvSpPr txBox="true"/>
            <p:nvPr/>
          </p:nvSpPr>
          <p:spPr>
            <a:xfrm>
              <a:off x="0" y="158750"/>
              <a:ext cx="698500" cy="2652017"/>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5400000">
            <a:off x="15999637" y="-1117311"/>
            <a:ext cx="1028700" cy="5320722"/>
            <a:chOff x="0" y="0"/>
            <a:chExt cx="698500" cy="3612836"/>
          </a:xfrm>
        </p:grpSpPr>
        <p:sp>
          <p:nvSpPr>
            <p:cNvPr name="Freeform 11" id="11"/>
            <p:cNvSpPr/>
            <p:nvPr/>
          </p:nvSpPr>
          <p:spPr>
            <a:xfrm flipH="false" flipV="false" rot="0">
              <a:off x="0" y="13661"/>
              <a:ext cx="698500" cy="3585513"/>
            </a:xfrm>
            <a:custGeom>
              <a:avLst/>
              <a:gdLst/>
              <a:ahLst/>
              <a:cxnLst/>
              <a:rect r="r" b="b" t="t" l="l"/>
              <a:pathLst>
                <a:path h="3585513" w="698500">
                  <a:moveTo>
                    <a:pt x="410743" y="22117"/>
                  </a:moveTo>
                  <a:lnTo>
                    <a:pt x="637007" y="153761"/>
                  </a:lnTo>
                  <a:cubicBezTo>
                    <a:pt x="675079" y="175912"/>
                    <a:pt x="698500" y="216636"/>
                    <a:pt x="698500" y="260683"/>
                  </a:cubicBezTo>
                  <a:lnTo>
                    <a:pt x="698500" y="3324831"/>
                  </a:lnTo>
                  <a:cubicBezTo>
                    <a:pt x="698500" y="3368877"/>
                    <a:pt x="675079" y="3409602"/>
                    <a:pt x="637007" y="3431752"/>
                  </a:cubicBezTo>
                  <a:lnTo>
                    <a:pt x="410743" y="3563397"/>
                  </a:lnTo>
                  <a:cubicBezTo>
                    <a:pt x="372730" y="3585513"/>
                    <a:pt x="325770" y="3585513"/>
                    <a:pt x="287757" y="3563397"/>
                  </a:cubicBezTo>
                  <a:lnTo>
                    <a:pt x="61493" y="3431752"/>
                  </a:lnTo>
                  <a:cubicBezTo>
                    <a:pt x="23421" y="3409602"/>
                    <a:pt x="0" y="3368877"/>
                    <a:pt x="0" y="3324831"/>
                  </a:cubicBezTo>
                  <a:lnTo>
                    <a:pt x="0" y="260683"/>
                  </a:lnTo>
                  <a:cubicBezTo>
                    <a:pt x="0" y="216636"/>
                    <a:pt x="23421" y="175912"/>
                    <a:pt x="61493" y="153761"/>
                  </a:cubicBezTo>
                  <a:lnTo>
                    <a:pt x="287757" y="22117"/>
                  </a:lnTo>
                  <a:cubicBezTo>
                    <a:pt x="325770" y="0"/>
                    <a:pt x="372730" y="0"/>
                    <a:pt x="410743" y="22117"/>
                  </a:cubicBezTo>
                  <a:close/>
                </a:path>
              </a:pathLst>
            </a:custGeom>
            <a:solidFill>
              <a:srgbClr val="000B5D"/>
            </a:solidFill>
          </p:spPr>
        </p:sp>
        <p:sp>
          <p:nvSpPr>
            <p:cNvPr name="TextBox 12" id="12"/>
            <p:cNvSpPr txBox="true"/>
            <p:nvPr/>
          </p:nvSpPr>
          <p:spPr>
            <a:xfrm>
              <a:off x="0" y="158750"/>
              <a:ext cx="698500" cy="3314386"/>
            </a:xfrm>
            <a:prstGeom prst="rect">
              <a:avLst/>
            </a:prstGeom>
          </p:spPr>
          <p:txBody>
            <a:bodyPr anchor="ctr" rtlCol="false" tIns="50800" lIns="50800" bIns="50800" rIns="50800"/>
            <a:lstStyle/>
            <a:p>
              <a:pPr algn="ctr">
                <a:lnSpc>
                  <a:spcPts val="2376"/>
                </a:lnSpc>
              </a:pPr>
            </a:p>
          </p:txBody>
        </p:sp>
      </p:grpSp>
      <p:grpSp>
        <p:nvGrpSpPr>
          <p:cNvPr name="Group 13" id="13"/>
          <p:cNvGrpSpPr/>
          <p:nvPr/>
        </p:nvGrpSpPr>
        <p:grpSpPr>
          <a:xfrm rot="0">
            <a:off x="11916723" y="8311194"/>
            <a:ext cx="2348933" cy="3614160"/>
            <a:chOff x="0" y="0"/>
            <a:chExt cx="698500" cy="1074739"/>
          </a:xfrm>
        </p:grpSpPr>
        <p:sp>
          <p:nvSpPr>
            <p:cNvPr name="Freeform 14" id="14"/>
            <p:cNvSpPr/>
            <p:nvPr/>
          </p:nvSpPr>
          <p:spPr>
            <a:xfrm flipH="false" flipV="false" rot="0">
              <a:off x="0" y="5983"/>
              <a:ext cx="698500" cy="1062774"/>
            </a:xfrm>
            <a:custGeom>
              <a:avLst/>
              <a:gdLst/>
              <a:ahLst/>
              <a:cxnLst/>
              <a:rect r="r" b="b" t="t" l="l"/>
              <a:pathLst>
                <a:path h="1062774" w="698500">
                  <a:moveTo>
                    <a:pt x="376180" y="9686"/>
                  </a:moveTo>
                  <a:lnTo>
                    <a:pt x="671570" y="181548"/>
                  </a:lnTo>
                  <a:cubicBezTo>
                    <a:pt x="688243" y="191249"/>
                    <a:pt x="698500" y="209084"/>
                    <a:pt x="698500" y="228374"/>
                  </a:cubicBezTo>
                  <a:lnTo>
                    <a:pt x="698500" y="834400"/>
                  </a:lnTo>
                  <a:cubicBezTo>
                    <a:pt x="698500" y="853689"/>
                    <a:pt x="688243" y="871524"/>
                    <a:pt x="671570" y="881225"/>
                  </a:cubicBezTo>
                  <a:lnTo>
                    <a:pt x="376180" y="1053088"/>
                  </a:lnTo>
                  <a:cubicBezTo>
                    <a:pt x="359533" y="1062774"/>
                    <a:pt x="338967" y="1062774"/>
                    <a:pt x="322320" y="1053088"/>
                  </a:cubicBezTo>
                  <a:lnTo>
                    <a:pt x="26930" y="881225"/>
                  </a:lnTo>
                  <a:cubicBezTo>
                    <a:pt x="10257" y="871524"/>
                    <a:pt x="0" y="853689"/>
                    <a:pt x="0" y="834400"/>
                  </a:cubicBezTo>
                  <a:lnTo>
                    <a:pt x="0" y="228374"/>
                  </a:lnTo>
                  <a:cubicBezTo>
                    <a:pt x="0" y="209084"/>
                    <a:pt x="10257" y="191249"/>
                    <a:pt x="26930" y="181548"/>
                  </a:cubicBezTo>
                  <a:lnTo>
                    <a:pt x="322320" y="9686"/>
                  </a:lnTo>
                  <a:cubicBezTo>
                    <a:pt x="338967" y="0"/>
                    <a:pt x="359533" y="0"/>
                    <a:pt x="376180" y="9686"/>
                  </a:cubicBezTo>
                  <a:close/>
                </a:path>
              </a:pathLst>
            </a:custGeom>
            <a:solidFill>
              <a:srgbClr val="000B5D"/>
            </a:solidFill>
          </p:spPr>
        </p:sp>
        <p:sp>
          <p:nvSpPr>
            <p:cNvPr name="TextBox 15" id="15"/>
            <p:cNvSpPr txBox="true"/>
            <p:nvPr/>
          </p:nvSpPr>
          <p:spPr>
            <a:xfrm>
              <a:off x="0" y="158750"/>
              <a:ext cx="698500" cy="776289"/>
            </a:xfrm>
            <a:prstGeom prst="rect">
              <a:avLst/>
            </a:prstGeom>
          </p:spPr>
          <p:txBody>
            <a:bodyPr anchor="ctr" rtlCol="false" tIns="50800" lIns="50800" bIns="50800" rIns="50800"/>
            <a:lstStyle/>
            <a:p>
              <a:pPr algn="ctr">
                <a:lnSpc>
                  <a:spcPts val="2376"/>
                </a:lnSpc>
              </a:pPr>
            </a:p>
          </p:txBody>
        </p:sp>
      </p:grpSp>
      <p:sp>
        <p:nvSpPr>
          <p:cNvPr name="Freeform 16" id="16"/>
          <p:cNvSpPr/>
          <p:nvPr/>
        </p:nvSpPr>
        <p:spPr>
          <a:xfrm flipH="false" flipV="false" rot="0">
            <a:off x="1028700" y="899868"/>
            <a:ext cx="2719150" cy="893664"/>
          </a:xfrm>
          <a:custGeom>
            <a:avLst/>
            <a:gdLst/>
            <a:ahLst/>
            <a:cxnLst/>
            <a:rect r="r" b="b" t="t" l="l"/>
            <a:pathLst>
              <a:path h="893664" w="2719150">
                <a:moveTo>
                  <a:pt x="0" y="0"/>
                </a:moveTo>
                <a:lnTo>
                  <a:pt x="2719150" y="0"/>
                </a:lnTo>
                <a:lnTo>
                  <a:pt x="2719150" y="893664"/>
                </a:lnTo>
                <a:lnTo>
                  <a:pt x="0" y="893664"/>
                </a:lnTo>
                <a:lnTo>
                  <a:pt x="0" y="0"/>
                </a:lnTo>
                <a:close/>
              </a:path>
            </a:pathLst>
          </a:custGeom>
          <a:blipFill>
            <a:blip r:embed="rId3"/>
            <a:stretch>
              <a:fillRect l="-890" t="0" r="-890" b="0"/>
            </a:stretch>
          </a:blipFill>
        </p:spPr>
      </p:sp>
      <p:graphicFrame>
        <p:nvGraphicFramePr>
          <p:cNvPr name="Table 17" id="17"/>
          <p:cNvGraphicFramePr>
            <a:graphicFrameLocks noGrp="true"/>
          </p:cNvGraphicFramePr>
          <p:nvPr/>
        </p:nvGraphicFramePr>
        <p:xfrm>
          <a:off x="993899" y="2871964"/>
          <a:ext cx="7315200" cy="1323975"/>
        </p:xfrm>
        <a:graphic>
          <a:graphicData uri="http://schemas.openxmlformats.org/drawingml/2006/table">
            <a:tbl>
              <a:tblPr/>
              <a:tblGrid>
                <a:gridCol w="2438400"/>
                <a:gridCol w="2438400"/>
                <a:gridCol w="2438400"/>
              </a:tblGrid>
              <a:tr h="1323975">
                <a:tc>
                  <a:txBody>
                    <a:bodyPr anchor="t" rtlCol="false"/>
                    <a:lstStyle/>
                    <a:p>
                      <a:pPr algn="ctr">
                        <a:lnSpc>
                          <a:spcPts val="2931"/>
                        </a:lnSpc>
                        <a:defRPr/>
                      </a:pPr>
                      <a:r>
                        <a:rPr lang="en-US" sz="2093">
                          <a:solidFill>
                            <a:srgbClr val="000000"/>
                          </a:solidFill>
                          <a:latin typeface="Poppins Medium Bold"/>
                        </a:rPr>
                        <a:t>data before cleaning</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31"/>
                        </a:lnSpc>
                        <a:defRPr/>
                      </a:pPr>
                      <a:r>
                        <a:rPr lang="en-US" sz="2093">
                          <a:solidFill>
                            <a:srgbClr val="000000"/>
                          </a:solidFill>
                          <a:latin typeface="Poppins Medium Bold"/>
                        </a:rPr>
                        <a:t>768 row</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931"/>
                        </a:lnSpc>
                        <a:defRPr/>
                      </a:pPr>
                      <a:r>
                        <a:rPr lang="en-US" sz="2093">
                          <a:solidFill>
                            <a:srgbClr val="000000"/>
                          </a:solidFill>
                          <a:latin typeface="Poppins Medium Bold"/>
                        </a:rPr>
                        <a:t>9 columns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18" id="18"/>
          <p:cNvSpPr txBox="true"/>
          <p:nvPr/>
        </p:nvSpPr>
        <p:spPr>
          <a:xfrm rot="0">
            <a:off x="1028700" y="1777520"/>
            <a:ext cx="4912713" cy="649340"/>
          </a:xfrm>
          <a:prstGeom prst="rect">
            <a:avLst/>
          </a:prstGeom>
        </p:spPr>
        <p:txBody>
          <a:bodyPr anchor="t" rtlCol="false" tIns="0" lIns="0" bIns="0" rIns="0">
            <a:spAutoFit/>
          </a:bodyPr>
          <a:lstStyle/>
          <a:p>
            <a:pPr>
              <a:lnSpc>
                <a:spcPts val="5002"/>
              </a:lnSpc>
            </a:pPr>
            <a:r>
              <a:rPr lang="en-US" sz="3573">
                <a:solidFill>
                  <a:srgbClr val="000B5D"/>
                </a:solidFill>
                <a:latin typeface="Poppins Semi-Bold"/>
              </a:rPr>
              <a:t>ABOUT DATASSET</a:t>
            </a:r>
          </a:p>
        </p:txBody>
      </p:sp>
      <p:grpSp>
        <p:nvGrpSpPr>
          <p:cNvPr name="Group 19" id="19"/>
          <p:cNvGrpSpPr/>
          <p:nvPr/>
        </p:nvGrpSpPr>
        <p:grpSpPr>
          <a:xfrm rot="0">
            <a:off x="993899" y="4643614"/>
            <a:ext cx="9558175" cy="3883311"/>
            <a:chOff x="0" y="0"/>
            <a:chExt cx="12744233" cy="5177748"/>
          </a:xfrm>
        </p:grpSpPr>
        <p:sp>
          <p:nvSpPr>
            <p:cNvPr name="TextBox 20" id="20"/>
            <p:cNvSpPr txBox="true"/>
            <p:nvPr/>
          </p:nvSpPr>
          <p:spPr>
            <a:xfrm rot="0">
              <a:off x="9319569" y="3619326"/>
              <a:ext cx="3424665" cy="877859"/>
            </a:xfrm>
            <a:prstGeom prst="rect">
              <a:avLst/>
            </a:prstGeom>
          </p:spPr>
          <p:txBody>
            <a:bodyPr anchor="t" rtlCol="false" tIns="0" lIns="0" bIns="0" rIns="0">
              <a:spAutoFit/>
            </a:bodyPr>
            <a:lstStyle/>
            <a:p>
              <a:pPr algn="ctr">
                <a:lnSpc>
                  <a:spcPts val="2673"/>
                </a:lnSpc>
              </a:pPr>
              <a:r>
                <a:rPr lang="en-US" sz="1909">
                  <a:solidFill>
                    <a:srgbClr val="000000"/>
                  </a:solidFill>
                  <a:latin typeface="Poppins"/>
                </a:rPr>
                <a:t>class 0 (no diabetes)</a:t>
              </a:r>
            </a:p>
            <a:p>
              <a:pPr algn="ctr">
                <a:lnSpc>
                  <a:spcPts val="2673"/>
                </a:lnSpc>
              </a:pPr>
              <a:r>
                <a:rPr lang="en-US" sz="1909">
                  <a:solidFill>
                    <a:srgbClr val="000000"/>
                  </a:solidFill>
                  <a:latin typeface="Poppins"/>
                </a:rPr>
                <a:t>500</a:t>
              </a:r>
            </a:p>
          </p:txBody>
        </p:sp>
        <p:sp>
          <p:nvSpPr>
            <p:cNvPr name="TextBox 21" id="21"/>
            <p:cNvSpPr txBox="true"/>
            <p:nvPr/>
          </p:nvSpPr>
          <p:spPr>
            <a:xfrm rot="0">
              <a:off x="0" y="632938"/>
              <a:ext cx="3505567" cy="877859"/>
            </a:xfrm>
            <a:prstGeom prst="rect">
              <a:avLst/>
            </a:prstGeom>
          </p:spPr>
          <p:txBody>
            <a:bodyPr anchor="t" rtlCol="false" tIns="0" lIns="0" bIns="0" rIns="0">
              <a:spAutoFit/>
            </a:bodyPr>
            <a:lstStyle/>
            <a:p>
              <a:pPr algn="ctr">
                <a:lnSpc>
                  <a:spcPts val="2673"/>
                </a:lnSpc>
              </a:pPr>
              <a:r>
                <a:rPr lang="en-US" sz="1909">
                  <a:solidFill>
                    <a:srgbClr val="000000"/>
                  </a:solidFill>
                  <a:latin typeface="Poppins"/>
                </a:rPr>
                <a:t>class 1 (has diabetes)</a:t>
              </a:r>
            </a:p>
            <a:p>
              <a:pPr algn="ctr">
                <a:lnSpc>
                  <a:spcPts val="2673"/>
                </a:lnSpc>
              </a:pPr>
              <a:r>
                <a:rPr lang="en-US" sz="1909">
                  <a:solidFill>
                    <a:srgbClr val="000000"/>
                  </a:solidFill>
                  <a:latin typeface="Poppins"/>
                </a:rPr>
                <a:t>268</a:t>
              </a:r>
            </a:p>
          </p:txBody>
        </p:sp>
        <p:grpSp>
          <p:nvGrpSpPr>
            <p:cNvPr name="Group 22" id="22"/>
            <p:cNvGrpSpPr>
              <a:grpSpLocks noChangeAspect="true"/>
            </p:cNvGrpSpPr>
            <p:nvPr/>
          </p:nvGrpSpPr>
          <p:grpSpPr>
            <a:xfrm rot="0">
              <a:off x="3823694" y="0"/>
              <a:ext cx="5177748" cy="5177748"/>
              <a:chOff x="0" y="0"/>
              <a:chExt cx="2540000" cy="2540000"/>
            </a:xfrm>
          </p:grpSpPr>
          <p:sp>
            <p:nvSpPr>
              <p:cNvPr name="Freeform 23" id="23"/>
              <p:cNvSpPr/>
              <p:nvPr/>
            </p:nvSpPr>
            <p:spPr>
              <a:xfrm flipH="false" flipV="false" rot="0">
                <a:off x="202003" y="0"/>
                <a:ext cx="2430300" cy="2675270"/>
              </a:xfrm>
              <a:custGeom>
                <a:avLst/>
                <a:gdLst/>
                <a:ahLst/>
                <a:cxnLst/>
                <a:rect r="r" b="b" t="t" l="l"/>
                <a:pathLst>
                  <a:path h="2675270" w="2430300">
                    <a:moveTo>
                      <a:pt x="1067997" y="0"/>
                    </a:moveTo>
                    <a:lnTo>
                      <a:pt x="1067997" y="0"/>
                    </a:lnTo>
                    <a:cubicBezTo>
                      <a:pt x="1676633" y="0"/>
                      <a:pt x="2199701" y="431797"/>
                      <a:pt x="2315000" y="1029412"/>
                    </a:cubicBezTo>
                    <a:cubicBezTo>
                      <a:pt x="2430300" y="1627027"/>
                      <a:pt x="2105411" y="2222423"/>
                      <a:pt x="1540460" y="2448846"/>
                    </a:cubicBezTo>
                    <a:cubicBezTo>
                      <a:pt x="975509" y="2675270"/>
                      <a:pt x="329347" y="2469055"/>
                      <a:pt x="0" y="1957228"/>
                    </a:cubicBezTo>
                    <a:lnTo>
                      <a:pt x="1067997" y="1270000"/>
                    </a:lnTo>
                    <a:close/>
                  </a:path>
                </a:pathLst>
              </a:custGeom>
              <a:solidFill>
                <a:srgbClr val="6CE5E8"/>
              </a:solidFill>
            </p:spPr>
          </p:sp>
          <p:sp>
            <p:nvSpPr>
              <p:cNvPr name="Freeform 24" id="24"/>
              <p:cNvSpPr/>
              <p:nvPr/>
            </p:nvSpPr>
            <p:spPr>
              <a:xfrm flipH="false" flipV="false" rot="0">
                <a:off x="-77203" y="0"/>
                <a:ext cx="1347203" cy="2009747"/>
              </a:xfrm>
              <a:custGeom>
                <a:avLst/>
                <a:gdLst/>
                <a:ahLst/>
                <a:cxnLst/>
                <a:rect r="r" b="b" t="t" l="l"/>
                <a:pathLst>
                  <a:path h="2009747" w="1347203">
                    <a:moveTo>
                      <a:pt x="314888" y="2009747"/>
                    </a:moveTo>
                    <a:cubicBezTo>
                      <a:pt x="37598" y="1622790"/>
                      <a:pt x="0" y="1113255"/>
                      <a:pt x="217489" y="689789"/>
                    </a:cubicBezTo>
                    <a:cubicBezTo>
                      <a:pt x="434977" y="266322"/>
                      <a:pt x="871025" y="48"/>
                      <a:pt x="1347076" y="0"/>
                    </a:cubicBezTo>
                    <a:lnTo>
                      <a:pt x="1347203" y="1270000"/>
                    </a:lnTo>
                    <a:close/>
                  </a:path>
                </a:pathLst>
              </a:custGeom>
              <a:solidFill>
                <a:srgbClr val="41B8D5"/>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DAFydn-DAsU</dc:identifier>
  <dcterms:modified xsi:type="dcterms:W3CDTF">2011-08-01T06:04:30Z</dcterms:modified>
  <cp:revision>1</cp:revision>
  <dc:title>Final presentaion G2</dc:title>
</cp:coreProperties>
</file>